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heme/themeOverride1.xml" ContentType="application/vnd.openxmlformats-officedocument.themeOverride+xml"/>
  <Override PartName="/ppt/tags/tag2.xml" ContentType="application/vnd.openxmlformats-officedocument.presentationml.tags+xml"/>
  <Override PartName="/ppt/theme/themeOverride2.xml" ContentType="application/vnd.openxmlformats-officedocument.themeOverride+xml"/>
  <Override PartName="/ppt/tags/tag3.xml" ContentType="application/vnd.openxmlformats-officedocument.presentationml.tags+xml"/>
  <Override PartName="/ppt/theme/themeOverride3.xml" ContentType="application/vnd.openxmlformats-officedocument.themeOverride+xml"/>
  <Override PartName="/ppt/tags/tag4.xml" ContentType="application/vnd.openxmlformats-officedocument.presentationml.tags+xml"/>
  <Override PartName="/ppt/theme/themeOverride4.xml" ContentType="application/vnd.openxmlformats-officedocument.themeOverride+xml"/>
  <Override PartName="/ppt/tags/tag5.xml" ContentType="application/vnd.openxmlformats-officedocument.presentationml.tags+xml"/>
  <Override PartName="/ppt/theme/themeOverride5.xml" ContentType="application/vnd.openxmlformats-officedocument.themeOverride+xml"/>
  <Override PartName="/ppt/tags/tag6.xml" ContentType="application/vnd.openxmlformats-officedocument.presentationml.tag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heme/themeOverride6.xml" ContentType="application/vnd.openxmlformats-officedocument.themeOverride+xml"/>
  <Override PartName="/ppt/tags/tag7.xml" ContentType="application/vnd.openxmlformats-officedocument.presentationml.tags+xml"/>
  <Override PartName="/ppt/theme/themeOverride7.xml" ContentType="application/vnd.openxmlformats-officedocument.themeOverride+xml"/>
  <Override PartName="/ppt/tags/tag8.xml" ContentType="application/vnd.openxmlformats-officedocument.presentationml.tags+xml"/>
  <Override PartName="/ppt/theme/themeOverride8.xml" ContentType="application/vnd.openxmlformats-officedocument.themeOverride+xml"/>
  <Override PartName="/ppt/tags/tag9.xml" ContentType="application/vnd.openxmlformats-officedocument.presentationml.tags+xml"/>
  <Override PartName="/ppt/theme/themeOverride9.xml" ContentType="application/vnd.openxmlformats-officedocument.themeOverride+xml"/>
  <Override PartName="/ppt/tags/tag10.xml" ContentType="application/vnd.openxmlformats-officedocument.presentationml.tags+xml"/>
  <Override PartName="/ppt/theme/themeOverride10.xml" ContentType="application/vnd.openxmlformats-officedocument.themeOverride+xml"/>
  <Override PartName="/ppt/tags/tag11.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Lst>
  <p:sldIdLst>
    <p:sldId id="318" r:id="rId3"/>
    <p:sldId id="319" r:id="rId4"/>
    <p:sldId id="257" r:id="rId5"/>
    <p:sldId id="320" r:id="rId6"/>
    <p:sldId id="259" r:id="rId7"/>
    <p:sldId id="260" r:id="rId8"/>
    <p:sldId id="261" r:id="rId9"/>
    <p:sldId id="262" r:id="rId10"/>
    <p:sldId id="263" r:id="rId11"/>
    <p:sldId id="321" r:id="rId12"/>
    <p:sldId id="264" r:id="rId13"/>
    <p:sldId id="266" r:id="rId14"/>
    <p:sldId id="267" r:id="rId15"/>
    <p:sldId id="265" r:id="rId16"/>
    <p:sldId id="271" r:id="rId17"/>
    <p:sldId id="330" r:id="rId18"/>
    <p:sldId id="322" r:id="rId19"/>
    <p:sldId id="269" r:id="rId20"/>
    <p:sldId id="270" r:id="rId21"/>
    <p:sldId id="272" r:id="rId22"/>
    <p:sldId id="273" r:id="rId23"/>
    <p:sldId id="274" r:id="rId24"/>
    <p:sldId id="278" r:id="rId25"/>
    <p:sldId id="275" r:id="rId26"/>
    <p:sldId id="277" r:id="rId27"/>
    <p:sldId id="331" r:id="rId28"/>
    <p:sldId id="323" r:id="rId29"/>
    <p:sldId id="282" r:id="rId30"/>
    <p:sldId id="283" r:id="rId31"/>
    <p:sldId id="284" r:id="rId32"/>
    <p:sldId id="285" r:id="rId33"/>
    <p:sldId id="286" r:id="rId34"/>
    <p:sldId id="287" r:id="rId35"/>
    <p:sldId id="258" r:id="rId36"/>
    <p:sldId id="324" r:id="rId37"/>
    <p:sldId id="276" r:id="rId38"/>
    <p:sldId id="281" r:id="rId39"/>
    <p:sldId id="279" r:id="rId40"/>
    <p:sldId id="280" r:id="rId41"/>
    <p:sldId id="325" r:id="rId42"/>
    <p:sldId id="289" r:id="rId43"/>
    <p:sldId id="290" r:id="rId44"/>
    <p:sldId id="291" r:id="rId45"/>
    <p:sldId id="292" r:id="rId46"/>
    <p:sldId id="300" r:id="rId47"/>
    <p:sldId id="302" r:id="rId48"/>
    <p:sldId id="303" r:id="rId49"/>
    <p:sldId id="305" r:id="rId50"/>
    <p:sldId id="304" r:id="rId51"/>
    <p:sldId id="306" r:id="rId52"/>
    <p:sldId id="326" r:id="rId53"/>
    <p:sldId id="295" r:id="rId54"/>
    <p:sldId id="296" r:id="rId55"/>
    <p:sldId id="297" r:id="rId56"/>
    <p:sldId id="293" r:id="rId57"/>
    <p:sldId id="298" r:id="rId58"/>
    <p:sldId id="299" r:id="rId59"/>
    <p:sldId id="327" r:id="rId60"/>
    <p:sldId id="309" r:id="rId61"/>
    <p:sldId id="311" r:id="rId62"/>
    <p:sldId id="310" r:id="rId63"/>
    <p:sldId id="314" r:id="rId64"/>
    <p:sldId id="313" r:id="rId65"/>
    <p:sldId id="315" r:id="rId66"/>
    <p:sldId id="328" r:id="rId67"/>
    <p:sldId id="329" r:id="rId68"/>
    <p:sldId id="288" r:id="rId69"/>
    <p:sldId id="307" r:id="rId70"/>
    <p:sldId id="317" r:id="rId7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3A3796A-6E7D-4B85-B90D-2093CCE2AEDE}">
          <p14:sldIdLst>
            <p14:sldId id="318"/>
            <p14:sldId id="319"/>
            <p14:sldId id="257"/>
          </p14:sldIdLst>
        </p14:section>
        <p14:section name="哈希算法" id="{C6958ADE-692A-4E76-B1BE-5C67DDFD745E}">
          <p14:sldIdLst>
            <p14:sldId id="320"/>
            <p14:sldId id="259"/>
            <p14:sldId id="260"/>
            <p14:sldId id="261"/>
            <p14:sldId id="262"/>
            <p14:sldId id="263"/>
          </p14:sldIdLst>
        </p14:section>
        <p14:section name="区块与区块链的形成" id="{D5089A24-7EAE-4465-8FE3-D04B31954B19}">
          <p14:sldIdLst>
            <p14:sldId id="321"/>
            <p14:sldId id="264"/>
            <p14:sldId id="266"/>
            <p14:sldId id="267"/>
            <p14:sldId id="265"/>
            <p14:sldId id="271"/>
            <p14:sldId id="330"/>
          </p14:sldIdLst>
        </p14:section>
        <p14:section name="工作量证明与挖矿" id="{E1902507-D072-435A-896E-43FDDA9FB1A8}">
          <p14:sldIdLst>
            <p14:sldId id="322"/>
            <p14:sldId id="269"/>
            <p14:sldId id="270"/>
            <p14:sldId id="272"/>
            <p14:sldId id="273"/>
            <p14:sldId id="274"/>
            <p14:sldId id="278"/>
            <p14:sldId id="275"/>
            <p14:sldId id="277"/>
            <p14:sldId id="331"/>
          </p14:sldIdLst>
        </p14:section>
        <p14:section name="区块链全流程" id="{621066C5-AD4B-42AF-8CA6-03B39920FAF8}">
          <p14:sldIdLst>
            <p14:sldId id="323"/>
            <p14:sldId id="282"/>
            <p14:sldId id="283"/>
            <p14:sldId id="284"/>
            <p14:sldId id="285"/>
            <p14:sldId id="286"/>
            <p14:sldId id="287"/>
            <p14:sldId id="258"/>
          </p14:sldIdLst>
        </p14:section>
        <p14:section name="共识机制" id="{8067D6F4-2195-4A37-B54E-2130457E30E7}">
          <p14:sldIdLst>
            <p14:sldId id="324"/>
            <p14:sldId id="276"/>
            <p14:sldId id="281"/>
            <p14:sldId id="279"/>
            <p14:sldId id="280"/>
          </p14:sldIdLst>
        </p14:section>
        <p14:section name="非对称加密" id="{E928E6E6-4FCB-44A8-8A48-DAA13498760B}">
          <p14:sldIdLst>
            <p14:sldId id="325"/>
            <p14:sldId id="289"/>
            <p14:sldId id="290"/>
            <p14:sldId id="291"/>
            <p14:sldId id="292"/>
            <p14:sldId id="300"/>
            <p14:sldId id="302"/>
            <p14:sldId id="303"/>
            <p14:sldId id="305"/>
            <p14:sldId id="304"/>
            <p14:sldId id="306"/>
          </p14:sldIdLst>
        </p14:section>
        <p14:section name="双花问题和比特币分叉" id="{1155491B-1D1F-4EAE-A42A-0E9BCE8B82DF}">
          <p14:sldIdLst>
            <p14:sldId id="326"/>
            <p14:sldId id="295"/>
            <p14:sldId id="296"/>
            <p14:sldId id="297"/>
            <p14:sldId id="293"/>
            <p14:sldId id="298"/>
            <p14:sldId id="299"/>
          </p14:sldIdLst>
        </p14:section>
        <p14:section name="不可能三角模型" id="{B264899B-DA04-4232-B907-5D7649E778AB}">
          <p14:sldIdLst>
            <p14:sldId id="327"/>
            <p14:sldId id="309"/>
            <p14:sldId id="311"/>
            <p14:sldId id="310"/>
            <p14:sldId id="314"/>
            <p14:sldId id="313"/>
            <p14:sldId id="315"/>
          </p14:sldIdLst>
        </p14:section>
        <p14:section name="补充知识点" id="{8B19CC88-D03D-45DC-8B3A-6C0F608C50FF}">
          <p14:sldIdLst>
            <p14:sldId id="328"/>
            <p14:sldId id="329"/>
            <p14:sldId id="288"/>
            <p14:sldId id="307"/>
            <p14:sldId id="31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6600"/>
    <a:srgbClr val="8FAADC"/>
    <a:srgbClr val="9DC3E6"/>
    <a:srgbClr val="F4B18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825" autoAdjust="0"/>
    <p:restoredTop sz="94660"/>
  </p:normalViewPr>
  <p:slideViewPr>
    <p:cSldViewPr snapToGrid="0">
      <p:cViewPr varScale="1">
        <p:scale>
          <a:sx n="105" d="100"/>
          <a:sy n="105" d="100"/>
        </p:scale>
        <p:origin x="126" y="31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theme" Target="theme/theme1.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presProps" Target="pres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 Type="http://schemas.openxmlformats.org/officeDocument/2006/relationships/slide" Target="slides/slide5.xml"/><Relationship Id="rId71" Type="http://schemas.openxmlformats.org/officeDocument/2006/relationships/slide" Target="slides/slide69.xml"/></Relationships>
</file>

<file path=ppt/diagrams/colors1.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A88B82C-1B03-4985-9259-95E9AFDF51A4}" type="doc">
      <dgm:prSet loTypeId="urn:microsoft.com/office/officeart/2005/8/layout/cycle1" loCatId="cycle" qsTypeId="urn:microsoft.com/office/officeart/2005/8/quickstyle/simple1" qsCatId="simple" csTypeId="urn:microsoft.com/office/officeart/2005/8/colors/accent1_3" csCatId="accent1" phldr="1"/>
      <dgm:spPr/>
      <dgm:t>
        <a:bodyPr/>
        <a:lstStyle/>
        <a:p>
          <a:endParaRPr lang="zh-CN" altLang="en-US"/>
        </a:p>
      </dgm:t>
    </dgm:pt>
    <dgm:pt modelId="{58A9D4D0-AC51-4347-8A33-395BD798D940}">
      <dgm:prSet phldrT="[Text]" custT="1"/>
      <dgm:spPr/>
      <dgm:t>
        <a:bodyPr/>
        <a:lstStyle/>
        <a:p>
          <a:r>
            <a:rPr lang="en-US" altLang="zh-CN" sz="2400"/>
            <a:t>1. </a:t>
          </a:r>
          <a:r>
            <a:rPr lang="zh-CN" altLang="en-US" sz="2400"/>
            <a:t>收集交易记录</a:t>
          </a:r>
        </a:p>
      </dgm:t>
    </dgm:pt>
    <dgm:pt modelId="{CB79D960-C0FE-4F1D-A725-E15FF40E675B}" type="parTrans" cxnId="{9940BC90-FD51-4C42-9219-37FE0801BFD3}">
      <dgm:prSet/>
      <dgm:spPr/>
      <dgm:t>
        <a:bodyPr/>
        <a:lstStyle/>
        <a:p>
          <a:endParaRPr lang="zh-CN" altLang="en-US"/>
        </a:p>
      </dgm:t>
    </dgm:pt>
    <dgm:pt modelId="{55EB8159-A32C-43C2-885F-0223C515C1BF}" type="sibTrans" cxnId="{9940BC90-FD51-4C42-9219-37FE0801BFD3}">
      <dgm:prSet/>
      <dgm:spPr/>
      <dgm:t>
        <a:bodyPr/>
        <a:lstStyle/>
        <a:p>
          <a:endParaRPr lang="zh-CN" altLang="en-US"/>
        </a:p>
      </dgm:t>
    </dgm:pt>
    <dgm:pt modelId="{E92ADB65-E993-4BE7-AE22-B1725B634329}">
      <dgm:prSet phldrT="[Text]" custT="1"/>
      <dgm:spPr/>
      <dgm:t>
        <a:bodyPr/>
        <a:lstStyle/>
        <a:p>
          <a:r>
            <a:rPr lang="en-US" altLang="zh-CN" sz="2400"/>
            <a:t>2. </a:t>
          </a:r>
          <a:r>
            <a:rPr lang="zh-CN" altLang="en-US" sz="2400"/>
            <a:t>寻找</a:t>
          </a:r>
          <a:r>
            <a:rPr lang="en-US" altLang="zh-CN" sz="2400"/>
            <a:t>Nonce</a:t>
          </a:r>
          <a:endParaRPr lang="zh-CN" altLang="en-US" sz="2400"/>
        </a:p>
      </dgm:t>
    </dgm:pt>
    <dgm:pt modelId="{B53BB234-0805-4B3E-9111-F5B8D93C8252}" type="parTrans" cxnId="{527E7B0A-BD8B-4D32-976B-76CCA745D6B0}">
      <dgm:prSet/>
      <dgm:spPr/>
      <dgm:t>
        <a:bodyPr/>
        <a:lstStyle/>
        <a:p>
          <a:endParaRPr lang="zh-CN" altLang="en-US"/>
        </a:p>
      </dgm:t>
    </dgm:pt>
    <dgm:pt modelId="{2A928829-C79B-4288-B838-155936CD87C2}" type="sibTrans" cxnId="{527E7B0A-BD8B-4D32-976B-76CCA745D6B0}">
      <dgm:prSet/>
      <dgm:spPr/>
      <dgm:t>
        <a:bodyPr/>
        <a:lstStyle/>
        <a:p>
          <a:endParaRPr lang="zh-CN" altLang="en-US"/>
        </a:p>
      </dgm:t>
    </dgm:pt>
    <dgm:pt modelId="{AFEA25D0-8531-4BD1-8775-7A6ADA8B143E}">
      <dgm:prSet phldrT="[Text]" custT="1"/>
      <dgm:spPr/>
      <dgm:t>
        <a:bodyPr/>
        <a:lstStyle/>
        <a:p>
          <a:r>
            <a:rPr lang="en-US" altLang="zh-CN" sz="2400"/>
            <a:t>3. </a:t>
          </a:r>
          <a:r>
            <a:rPr lang="zh-CN" altLang="en-US" sz="2400"/>
            <a:t>广播</a:t>
          </a:r>
        </a:p>
      </dgm:t>
    </dgm:pt>
    <dgm:pt modelId="{FD136207-1146-4190-899E-D1EDCA09FFB1}" type="parTrans" cxnId="{B752A796-39F9-4E81-8CC0-D01AF92FF068}">
      <dgm:prSet/>
      <dgm:spPr/>
      <dgm:t>
        <a:bodyPr/>
        <a:lstStyle/>
        <a:p>
          <a:endParaRPr lang="zh-CN" altLang="en-US"/>
        </a:p>
      </dgm:t>
    </dgm:pt>
    <dgm:pt modelId="{B0102A67-66E1-4FB9-98A6-C7D891617CCA}" type="sibTrans" cxnId="{B752A796-39F9-4E81-8CC0-D01AF92FF068}">
      <dgm:prSet/>
      <dgm:spPr/>
      <dgm:t>
        <a:bodyPr/>
        <a:lstStyle/>
        <a:p>
          <a:endParaRPr lang="zh-CN" altLang="en-US"/>
        </a:p>
      </dgm:t>
    </dgm:pt>
    <dgm:pt modelId="{7634FB5F-C26E-417A-A794-7732C88CA822}">
      <dgm:prSet phldrT="[Text]" custT="1"/>
      <dgm:spPr/>
      <dgm:t>
        <a:bodyPr/>
        <a:lstStyle/>
        <a:p>
          <a:r>
            <a:rPr lang="en-US" altLang="zh-CN" sz="2400"/>
            <a:t>4. </a:t>
          </a:r>
          <a:r>
            <a:rPr lang="zh-CN" altLang="en-US" sz="2400"/>
            <a:t>审核通过</a:t>
          </a:r>
        </a:p>
      </dgm:t>
    </dgm:pt>
    <dgm:pt modelId="{DD7D1D88-03FD-4766-BC4B-5CE157CE94C7}" type="sibTrans" cxnId="{7ED3C6FF-5A5A-47FD-AC59-9218E12745F7}">
      <dgm:prSet/>
      <dgm:spPr/>
      <dgm:t>
        <a:bodyPr/>
        <a:lstStyle/>
        <a:p>
          <a:endParaRPr lang="zh-CN" altLang="en-US"/>
        </a:p>
      </dgm:t>
    </dgm:pt>
    <dgm:pt modelId="{6695EC65-DF8C-4B5D-B80C-1FF23F9C4453}" type="parTrans" cxnId="{7ED3C6FF-5A5A-47FD-AC59-9218E12745F7}">
      <dgm:prSet/>
      <dgm:spPr/>
      <dgm:t>
        <a:bodyPr/>
        <a:lstStyle/>
        <a:p>
          <a:endParaRPr lang="zh-CN" altLang="en-US"/>
        </a:p>
      </dgm:t>
    </dgm:pt>
    <dgm:pt modelId="{978756C3-FDF2-4D98-9816-A91098FF227E}" type="pres">
      <dgm:prSet presAssocID="{7A88B82C-1B03-4985-9259-95E9AFDF51A4}" presName="cycle" presStyleCnt="0">
        <dgm:presLayoutVars>
          <dgm:dir/>
          <dgm:resizeHandles val="exact"/>
        </dgm:presLayoutVars>
      </dgm:prSet>
      <dgm:spPr/>
    </dgm:pt>
    <dgm:pt modelId="{875799F7-7CCF-4E32-8983-5902503F7022}" type="pres">
      <dgm:prSet presAssocID="{58A9D4D0-AC51-4347-8A33-395BD798D940}" presName="dummy" presStyleCnt="0"/>
      <dgm:spPr/>
    </dgm:pt>
    <dgm:pt modelId="{3B1856CC-C438-46D8-B505-6660C657F98D}" type="pres">
      <dgm:prSet presAssocID="{58A9D4D0-AC51-4347-8A33-395BD798D940}" presName="node" presStyleLbl="revTx" presStyleIdx="0" presStyleCnt="4">
        <dgm:presLayoutVars>
          <dgm:bulletEnabled val="1"/>
        </dgm:presLayoutVars>
      </dgm:prSet>
      <dgm:spPr/>
    </dgm:pt>
    <dgm:pt modelId="{A99C73EB-084C-4F5B-AF42-9147C7C7BF48}" type="pres">
      <dgm:prSet presAssocID="{55EB8159-A32C-43C2-885F-0223C515C1BF}" presName="sibTrans" presStyleLbl="node1" presStyleIdx="0" presStyleCnt="4"/>
      <dgm:spPr/>
    </dgm:pt>
    <dgm:pt modelId="{2D883AD3-E635-40BF-AB85-A32B2B4463F9}" type="pres">
      <dgm:prSet presAssocID="{E92ADB65-E993-4BE7-AE22-B1725B634329}" presName="dummy" presStyleCnt="0"/>
      <dgm:spPr/>
    </dgm:pt>
    <dgm:pt modelId="{F5443ACC-E3E1-4D89-9272-6F2FCA61614B}" type="pres">
      <dgm:prSet presAssocID="{E92ADB65-E993-4BE7-AE22-B1725B634329}" presName="node" presStyleLbl="revTx" presStyleIdx="1" presStyleCnt="4">
        <dgm:presLayoutVars>
          <dgm:bulletEnabled val="1"/>
        </dgm:presLayoutVars>
      </dgm:prSet>
      <dgm:spPr/>
    </dgm:pt>
    <dgm:pt modelId="{F00FB893-4E2E-41BC-9DE4-50EF5A7B118E}" type="pres">
      <dgm:prSet presAssocID="{2A928829-C79B-4288-B838-155936CD87C2}" presName="sibTrans" presStyleLbl="node1" presStyleIdx="1" presStyleCnt="4"/>
      <dgm:spPr/>
    </dgm:pt>
    <dgm:pt modelId="{CD393508-4259-4456-911B-16F8E1DCC752}" type="pres">
      <dgm:prSet presAssocID="{AFEA25D0-8531-4BD1-8775-7A6ADA8B143E}" presName="dummy" presStyleCnt="0"/>
      <dgm:spPr/>
    </dgm:pt>
    <dgm:pt modelId="{120FB2A0-C939-41D0-BD48-1699EBCA7BAD}" type="pres">
      <dgm:prSet presAssocID="{AFEA25D0-8531-4BD1-8775-7A6ADA8B143E}" presName="node" presStyleLbl="revTx" presStyleIdx="2" presStyleCnt="4">
        <dgm:presLayoutVars>
          <dgm:bulletEnabled val="1"/>
        </dgm:presLayoutVars>
      </dgm:prSet>
      <dgm:spPr/>
    </dgm:pt>
    <dgm:pt modelId="{183D1F7B-556A-443D-9ED7-CB7D9F637D5C}" type="pres">
      <dgm:prSet presAssocID="{B0102A67-66E1-4FB9-98A6-C7D891617CCA}" presName="sibTrans" presStyleLbl="node1" presStyleIdx="2" presStyleCnt="4"/>
      <dgm:spPr/>
    </dgm:pt>
    <dgm:pt modelId="{F5E24BD3-7C3E-4ECC-8447-A956D34C34B2}" type="pres">
      <dgm:prSet presAssocID="{7634FB5F-C26E-417A-A794-7732C88CA822}" presName="dummy" presStyleCnt="0"/>
      <dgm:spPr/>
    </dgm:pt>
    <dgm:pt modelId="{684A88A5-BC3C-4D81-9225-2B1886B63CFD}" type="pres">
      <dgm:prSet presAssocID="{7634FB5F-C26E-417A-A794-7732C88CA822}" presName="node" presStyleLbl="revTx" presStyleIdx="3" presStyleCnt="4" custScaleX="72543">
        <dgm:presLayoutVars>
          <dgm:bulletEnabled val="1"/>
        </dgm:presLayoutVars>
      </dgm:prSet>
      <dgm:spPr/>
    </dgm:pt>
    <dgm:pt modelId="{E4330639-377F-4BEA-A9B9-C29A9BE60487}" type="pres">
      <dgm:prSet presAssocID="{DD7D1D88-03FD-4766-BC4B-5CE157CE94C7}" presName="sibTrans" presStyleLbl="node1" presStyleIdx="3" presStyleCnt="4"/>
      <dgm:spPr/>
    </dgm:pt>
  </dgm:ptLst>
  <dgm:cxnLst>
    <dgm:cxn modelId="{FEC7A501-2D15-4073-8202-43CFE3CD620C}" type="presOf" srcId="{DD7D1D88-03FD-4766-BC4B-5CE157CE94C7}" destId="{E4330639-377F-4BEA-A9B9-C29A9BE60487}" srcOrd="0" destOrd="0" presId="urn:microsoft.com/office/officeart/2005/8/layout/cycle1"/>
    <dgm:cxn modelId="{527E7B0A-BD8B-4D32-976B-76CCA745D6B0}" srcId="{7A88B82C-1B03-4985-9259-95E9AFDF51A4}" destId="{E92ADB65-E993-4BE7-AE22-B1725B634329}" srcOrd="1" destOrd="0" parTransId="{B53BB234-0805-4B3E-9111-F5B8D93C8252}" sibTransId="{2A928829-C79B-4288-B838-155936CD87C2}"/>
    <dgm:cxn modelId="{B267E811-74FE-4099-B3F0-B97A4F8F55E5}" type="presOf" srcId="{B0102A67-66E1-4FB9-98A6-C7D891617CCA}" destId="{183D1F7B-556A-443D-9ED7-CB7D9F637D5C}" srcOrd="0" destOrd="0" presId="urn:microsoft.com/office/officeart/2005/8/layout/cycle1"/>
    <dgm:cxn modelId="{D8157223-3118-43C9-8EAA-3C094192A225}" type="presOf" srcId="{7A88B82C-1B03-4985-9259-95E9AFDF51A4}" destId="{978756C3-FDF2-4D98-9816-A91098FF227E}" srcOrd="0" destOrd="0" presId="urn:microsoft.com/office/officeart/2005/8/layout/cycle1"/>
    <dgm:cxn modelId="{4B6F8882-B138-426B-9C00-CF627A74344E}" type="presOf" srcId="{AFEA25D0-8531-4BD1-8775-7A6ADA8B143E}" destId="{120FB2A0-C939-41D0-BD48-1699EBCA7BAD}" srcOrd="0" destOrd="0" presId="urn:microsoft.com/office/officeart/2005/8/layout/cycle1"/>
    <dgm:cxn modelId="{0C1E4E87-AFB2-4A53-B98B-4D87781A3FF1}" type="presOf" srcId="{55EB8159-A32C-43C2-885F-0223C515C1BF}" destId="{A99C73EB-084C-4F5B-AF42-9147C7C7BF48}" srcOrd="0" destOrd="0" presId="urn:microsoft.com/office/officeart/2005/8/layout/cycle1"/>
    <dgm:cxn modelId="{F930648F-0941-42C9-8313-4B380B68FD8A}" type="presOf" srcId="{E92ADB65-E993-4BE7-AE22-B1725B634329}" destId="{F5443ACC-E3E1-4D89-9272-6F2FCA61614B}" srcOrd="0" destOrd="0" presId="urn:microsoft.com/office/officeart/2005/8/layout/cycle1"/>
    <dgm:cxn modelId="{9940BC90-FD51-4C42-9219-37FE0801BFD3}" srcId="{7A88B82C-1B03-4985-9259-95E9AFDF51A4}" destId="{58A9D4D0-AC51-4347-8A33-395BD798D940}" srcOrd="0" destOrd="0" parTransId="{CB79D960-C0FE-4F1D-A725-E15FF40E675B}" sibTransId="{55EB8159-A32C-43C2-885F-0223C515C1BF}"/>
    <dgm:cxn modelId="{B752A796-39F9-4E81-8CC0-D01AF92FF068}" srcId="{7A88B82C-1B03-4985-9259-95E9AFDF51A4}" destId="{AFEA25D0-8531-4BD1-8775-7A6ADA8B143E}" srcOrd="2" destOrd="0" parTransId="{FD136207-1146-4190-899E-D1EDCA09FFB1}" sibTransId="{B0102A67-66E1-4FB9-98A6-C7D891617CCA}"/>
    <dgm:cxn modelId="{12AE52AB-7750-4B57-84B4-35A55C20AD8D}" type="presOf" srcId="{2A928829-C79B-4288-B838-155936CD87C2}" destId="{F00FB893-4E2E-41BC-9DE4-50EF5A7B118E}" srcOrd="0" destOrd="0" presId="urn:microsoft.com/office/officeart/2005/8/layout/cycle1"/>
    <dgm:cxn modelId="{CB5E28B2-3DF7-4815-BE6E-C2A6E370ABEE}" type="presOf" srcId="{7634FB5F-C26E-417A-A794-7732C88CA822}" destId="{684A88A5-BC3C-4D81-9225-2B1886B63CFD}" srcOrd="0" destOrd="0" presId="urn:microsoft.com/office/officeart/2005/8/layout/cycle1"/>
    <dgm:cxn modelId="{C1DCBCD9-54B2-42A9-8D45-A0B142F6842F}" type="presOf" srcId="{58A9D4D0-AC51-4347-8A33-395BD798D940}" destId="{3B1856CC-C438-46D8-B505-6660C657F98D}" srcOrd="0" destOrd="0" presId="urn:microsoft.com/office/officeart/2005/8/layout/cycle1"/>
    <dgm:cxn modelId="{7ED3C6FF-5A5A-47FD-AC59-9218E12745F7}" srcId="{7A88B82C-1B03-4985-9259-95E9AFDF51A4}" destId="{7634FB5F-C26E-417A-A794-7732C88CA822}" srcOrd="3" destOrd="0" parTransId="{6695EC65-DF8C-4B5D-B80C-1FF23F9C4453}" sibTransId="{DD7D1D88-03FD-4766-BC4B-5CE157CE94C7}"/>
    <dgm:cxn modelId="{E35089EF-C1B8-45A8-AA4C-65F68AAFC3F5}" type="presParOf" srcId="{978756C3-FDF2-4D98-9816-A91098FF227E}" destId="{875799F7-7CCF-4E32-8983-5902503F7022}" srcOrd="0" destOrd="0" presId="urn:microsoft.com/office/officeart/2005/8/layout/cycle1"/>
    <dgm:cxn modelId="{19393843-18C6-4330-8FF5-7B13C58D7EF0}" type="presParOf" srcId="{978756C3-FDF2-4D98-9816-A91098FF227E}" destId="{3B1856CC-C438-46D8-B505-6660C657F98D}" srcOrd="1" destOrd="0" presId="urn:microsoft.com/office/officeart/2005/8/layout/cycle1"/>
    <dgm:cxn modelId="{5E5E9350-A141-4EA7-8C02-72F5DDCF9785}" type="presParOf" srcId="{978756C3-FDF2-4D98-9816-A91098FF227E}" destId="{A99C73EB-084C-4F5B-AF42-9147C7C7BF48}" srcOrd="2" destOrd="0" presId="urn:microsoft.com/office/officeart/2005/8/layout/cycle1"/>
    <dgm:cxn modelId="{8443227E-9C1D-4FBA-989C-1B9469E8AC3F}" type="presParOf" srcId="{978756C3-FDF2-4D98-9816-A91098FF227E}" destId="{2D883AD3-E635-40BF-AB85-A32B2B4463F9}" srcOrd="3" destOrd="0" presId="urn:microsoft.com/office/officeart/2005/8/layout/cycle1"/>
    <dgm:cxn modelId="{D6AA19F7-2AA7-4EAB-9561-0202CE5DDC89}" type="presParOf" srcId="{978756C3-FDF2-4D98-9816-A91098FF227E}" destId="{F5443ACC-E3E1-4D89-9272-6F2FCA61614B}" srcOrd="4" destOrd="0" presId="urn:microsoft.com/office/officeart/2005/8/layout/cycle1"/>
    <dgm:cxn modelId="{F45D4A41-901D-43D5-979A-0F6E11BFB8FC}" type="presParOf" srcId="{978756C3-FDF2-4D98-9816-A91098FF227E}" destId="{F00FB893-4E2E-41BC-9DE4-50EF5A7B118E}" srcOrd="5" destOrd="0" presId="urn:microsoft.com/office/officeart/2005/8/layout/cycle1"/>
    <dgm:cxn modelId="{29966F5E-E384-48EA-A0E8-4475F40525CE}" type="presParOf" srcId="{978756C3-FDF2-4D98-9816-A91098FF227E}" destId="{CD393508-4259-4456-911B-16F8E1DCC752}" srcOrd="6" destOrd="0" presId="urn:microsoft.com/office/officeart/2005/8/layout/cycle1"/>
    <dgm:cxn modelId="{B59B832A-0009-4BDC-8F38-F0CC18E53083}" type="presParOf" srcId="{978756C3-FDF2-4D98-9816-A91098FF227E}" destId="{120FB2A0-C939-41D0-BD48-1699EBCA7BAD}" srcOrd="7" destOrd="0" presId="urn:microsoft.com/office/officeart/2005/8/layout/cycle1"/>
    <dgm:cxn modelId="{03453FEF-2E74-4686-B2C2-17A6CEACA114}" type="presParOf" srcId="{978756C3-FDF2-4D98-9816-A91098FF227E}" destId="{183D1F7B-556A-443D-9ED7-CB7D9F637D5C}" srcOrd="8" destOrd="0" presId="urn:microsoft.com/office/officeart/2005/8/layout/cycle1"/>
    <dgm:cxn modelId="{FE0568F7-9B8C-4A6F-B5BB-9128121CF525}" type="presParOf" srcId="{978756C3-FDF2-4D98-9816-A91098FF227E}" destId="{F5E24BD3-7C3E-4ECC-8447-A956D34C34B2}" srcOrd="9" destOrd="0" presId="urn:microsoft.com/office/officeart/2005/8/layout/cycle1"/>
    <dgm:cxn modelId="{8FFDFA7F-13B6-4F44-961C-DB43FB803524}" type="presParOf" srcId="{978756C3-FDF2-4D98-9816-A91098FF227E}" destId="{684A88A5-BC3C-4D81-9225-2B1886B63CFD}" srcOrd="10" destOrd="0" presId="urn:microsoft.com/office/officeart/2005/8/layout/cycle1"/>
    <dgm:cxn modelId="{05F55F86-2C5A-465C-B321-DBBBBC49CEB7}" type="presParOf" srcId="{978756C3-FDF2-4D98-9816-A91098FF227E}" destId="{E4330639-377F-4BEA-A9B9-C29A9BE60487}" srcOrd="11" destOrd="0" presId="urn:microsoft.com/office/officeart/2005/8/layout/cycle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B1856CC-C438-46D8-B505-6660C657F98D}">
      <dsp:nvSpPr>
        <dsp:cNvPr id="0" name=""/>
        <dsp:cNvSpPr/>
      </dsp:nvSpPr>
      <dsp:spPr>
        <a:xfrm>
          <a:off x="5308265" y="98780"/>
          <a:ext cx="1575071" cy="15750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altLang="zh-CN" sz="2400" kern="1200"/>
            <a:t>1. </a:t>
          </a:r>
          <a:r>
            <a:rPr lang="zh-CN" altLang="en-US" sz="2400" kern="1200"/>
            <a:t>收集交易记录</a:t>
          </a:r>
        </a:p>
      </dsp:txBody>
      <dsp:txXfrm>
        <a:off x="5308265" y="98780"/>
        <a:ext cx="1575071" cy="1575071"/>
      </dsp:txXfrm>
    </dsp:sp>
    <dsp:sp modelId="{A99C73EB-084C-4F5B-AF42-9147C7C7BF48}">
      <dsp:nvSpPr>
        <dsp:cNvPr id="0" name=""/>
        <dsp:cNvSpPr/>
      </dsp:nvSpPr>
      <dsp:spPr>
        <a:xfrm>
          <a:off x="2532696" y="-661"/>
          <a:ext cx="4450082" cy="4450082"/>
        </a:xfrm>
        <a:prstGeom prst="circularArrow">
          <a:avLst>
            <a:gd name="adj1" fmla="val 6902"/>
            <a:gd name="adj2" fmla="val 465337"/>
            <a:gd name="adj3" fmla="val 549479"/>
            <a:gd name="adj4" fmla="val 20585184"/>
            <a:gd name="adj5" fmla="val 8052"/>
          </a:avLst>
        </a:prstGeom>
        <a:solidFill>
          <a:schemeClr val="accent1">
            <a:shade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5443ACC-E3E1-4D89-9272-6F2FCA61614B}">
      <dsp:nvSpPr>
        <dsp:cNvPr id="0" name=""/>
        <dsp:cNvSpPr/>
      </dsp:nvSpPr>
      <dsp:spPr>
        <a:xfrm>
          <a:off x="5308265" y="2774907"/>
          <a:ext cx="1575071" cy="15750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altLang="zh-CN" sz="2400" kern="1200"/>
            <a:t>2. </a:t>
          </a:r>
          <a:r>
            <a:rPr lang="zh-CN" altLang="en-US" sz="2400" kern="1200"/>
            <a:t>寻找</a:t>
          </a:r>
          <a:r>
            <a:rPr lang="en-US" altLang="zh-CN" sz="2400" kern="1200"/>
            <a:t>Nonce</a:t>
          </a:r>
          <a:endParaRPr lang="zh-CN" altLang="en-US" sz="2400" kern="1200"/>
        </a:p>
      </dsp:txBody>
      <dsp:txXfrm>
        <a:off x="5308265" y="2774907"/>
        <a:ext cx="1575071" cy="1575071"/>
      </dsp:txXfrm>
    </dsp:sp>
    <dsp:sp modelId="{F00FB893-4E2E-41BC-9DE4-50EF5A7B118E}">
      <dsp:nvSpPr>
        <dsp:cNvPr id="0" name=""/>
        <dsp:cNvSpPr/>
      </dsp:nvSpPr>
      <dsp:spPr>
        <a:xfrm>
          <a:off x="2532696" y="-661"/>
          <a:ext cx="4450082" cy="4450082"/>
        </a:xfrm>
        <a:prstGeom prst="circularArrow">
          <a:avLst>
            <a:gd name="adj1" fmla="val 6902"/>
            <a:gd name="adj2" fmla="val 465337"/>
            <a:gd name="adj3" fmla="val 5949479"/>
            <a:gd name="adj4" fmla="val 4385184"/>
            <a:gd name="adj5" fmla="val 8052"/>
          </a:avLst>
        </a:prstGeom>
        <a:solidFill>
          <a:schemeClr val="accent1">
            <a:shade val="80000"/>
            <a:hueOff val="116428"/>
            <a:satOff val="-2085"/>
            <a:lumOff val="886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20FB2A0-C939-41D0-BD48-1699EBCA7BAD}">
      <dsp:nvSpPr>
        <dsp:cNvPr id="0" name=""/>
        <dsp:cNvSpPr/>
      </dsp:nvSpPr>
      <dsp:spPr>
        <a:xfrm>
          <a:off x="2632138" y="2774907"/>
          <a:ext cx="1575071" cy="15750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altLang="zh-CN" sz="2400" kern="1200"/>
            <a:t>3. </a:t>
          </a:r>
          <a:r>
            <a:rPr lang="zh-CN" altLang="en-US" sz="2400" kern="1200"/>
            <a:t>广播</a:t>
          </a:r>
        </a:p>
      </dsp:txBody>
      <dsp:txXfrm>
        <a:off x="2632138" y="2774907"/>
        <a:ext cx="1575071" cy="1575071"/>
      </dsp:txXfrm>
    </dsp:sp>
    <dsp:sp modelId="{183D1F7B-556A-443D-9ED7-CB7D9F637D5C}">
      <dsp:nvSpPr>
        <dsp:cNvPr id="0" name=""/>
        <dsp:cNvSpPr/>
      </dsp:nvSpPr>
      <dsp:spPr>
        <a:xfrm>
          <a:off x="2532696" y="-661"/>
          <a:ext cx="4450082" cy="4450082"/>
        </a:xfrm>
        <a:prstGeom prst="circularArrow">
          <a:avLst>
            <a:gd name="adj1" fmla="val 6902"/>
            <a:gd name="adj2" fmla="val 465337"/>
            <a:gd name="adj3" fmla="val 11349479"/>
            <a:gd name="adj4" fmla="val 9785184"/>
            <a:gd name="adj5" fmla="val 8052"/>
          </a:avLst>
        </a:prstGeom>
        <a:solidFill>
          <a:schemeClr val="accent1">
            <a:shade val="80000"/>
            <a:hueOff val="232855"/>
            <a:satOff val="-4171"/>
            <a:lumOff val="1772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84A88A5-BC3C-4D81-9225-2B1886B63CFD}">
      <dsp:nvSpPr>
        <dsp:cNvPr id="0" name=""/>
        <dsp:cNvSpPr/>
      </dsp:nvSpPr>
      <dsp:spPr>
        <a:xfrm>
          <a:off x="2848372" y="98780"/>
          <a:ext cx="1142603" cy="15750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altLang="zh-CN" sz="2400" kern="1200"/>
            <a:t>4. </a:t>
          </a:r>
          <a:r>
            <a:rPr lang="zh-CN" altLang="en-US" sz="2400" kern="1200"/>
            <a:t>审核通过</a:t>
          </a:r>
        </a:p>
      </dsp:txBody>
      <dsp:txXfrm>
        <a:off x="2848372" y="98780"/>
        <a:ext cx="1142603" cy="1575071"/>
      </dsp:txXfrm>
    </dsp:sp>
    <dsp:sp modelId="{E4330639-377F-4BEA-A9B9-C29A9BE60487}">
      <dsp:nvSpPr>
        <dsp:cNvPr id="0" name=""/>
        <dsp:cNvSpPr/>
      </dsp:nvSpPr>
      <dsp:spPr>
        <a:xfrm>
          <a:off x="2532696" y="-661"/>
          <a:ext cx="4450082" cy="4450082"/>
        </a:xfrm>
        <a:prstGeom prst="circularArrow">
          <a:avLst>
            <a:gd name="adj1" fmla="val 6902"/>
            <a:gd name="adj2" fmla="val 465337"/>
            <a:gd name="adj3" fmla="val 16749479"/>
            <a:gd name="adj4" fmla="val 14765783"/>
            <a:gd name="adj5" fmla="val 8052"/>
          </a:avLst>
        </a:prstGeom>
        <a:solidFill>
          <a:schemeClr val="accent1">
            <a:shade val="80000"/>
            <a:hueOff val="349283"/>
            <a:satOff val="-6256"/>
            <a:lumOff val="2658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DADD0C-9392-4FEE-BC56-0DB6DF81C95E}"/>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ltLang="zh-CN"/>
              <a:t>Click to edit Master title style</a:t>
            </a:r>
            <a:endParaRPr lang="zh-CN" altLang="en-US"/>
          </a:p>
        </p:txBody>
      </p:sp>
      <p:sp>
        <p:nvSpPr>
          <p:cNvPr id="3" name="Subtitle 2">
            <a:extLst>
              <a:ext uri="{FF2B5EF4-FFF2-40B4-BE49-F238E27FC236}">
                <a16:creationId xmlns:a16="http://schemas.microsoft.com/office/drawing/2014/main" id="{00FBB447-A9DC-4D25-ABFE-D5DD1E5B665D}"/>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a:t>Click to edit Master subtitle style</a:t>
            </a:r>
            <a:endParaRPr lang="zh-CN" altLang="en-US"/>
          </a:p>
        </p:txBody>
      </p:sp>
      <p:sp>
        <p:nvSpPr>
          <p:cNvPr id="4" name="Date Placeholder 3">
            <a:extLst>
              <a:ext uri="{FF2B5EF4-FFF2-40B4-BE49-F238E27FC236}">
                <a16:creationId xmlns:a16="http://schemas.microsoft.com/office/drawing/2014/main" id="{BC5A2C37-25B9-4439-9CEF-0A1D34ED074D}"/>
              </a:ext>
            </a:extLst>
          </p:cNvPr>
          <p:cNvSpPr>
            <a:spLocks noGrp="1"/>
          </p:cNvSpPr>
          <p:nvPr>
            <p:ph type="dt" sz="half" idx="10"/>
          </p:nvPr>
        </p:nvSpPr>
        <p:spPr>
          <a:xfrm>
            <a:off x="838200" y="6356350"/>
            <a:ext cx="2743200" cy="365125"/>
          </a:xfrm>
          <a:prstGeom prst="rect">
            <a:avLst/>
          </a:prstGeom>
        </p:spPr>
        <p:txBody>
          <a:bodyPr/>
          <a:lstStyle/>
          <a:p>
            <a:fld id="{62B34458-4A21-45A7-87CA-45A2FAB3996B}" type="datetimeFigureOut">
              <a:rPr lang="zh-CN" altLang="en-US" smtClean="0"/>
              <a:t>2021/7/27</a:t>
            </a:fld>
            <a:endParaRPr lang="zh-CN" altLang="en-US"/>
          </a:p>
        </p:txBody>
      </p:sp>
      <p:sp>
        <p:nvSpPr>
          <p:cNvPr id="5" name="Footer Placeholder 4">
            <a:extLst>
              <a:ext uri="{FF2B5EF4-FFF2-40B4-BE49-F238E27FC236}">
                <a16:creationId xmlns:a16="http://schemas.microsoft.com/office/drawing/2014/main" id="{D022C713-1FE4-4F92-A0E9-573DEB7EAF18}"/>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Slide Number Placeholder 5">
            <a:extLst>
              <a:ext uri="{FF2B5EF4-FFF2-40B4-BE49-F238E27FC236}">
                <a16:creationId xmlns:a16="http://schemas.microsoft.com/office/drawing/2014/main" id="{F935EFC9-CB5A-45C7-9E81-8D7154C66390}"/>
              </a:ext>
            </a:extLst>
          </p:cNvPr>
          <p:cNvSpPr>
            <a:spLocks noGrp="1"/>
          </p:cNvSpPr>
          <p:nvPr>
            <p:ph type="sldNum" sz="quarter" idx="12"/>
          </p:nvPr>
        </p:nvSpPr>
        <p:spPr>
          <a:xfrm>
            <a:off x="8610600" y="6356350"/>
            <a:ext cx="2743200" cy="365125"/>
          </a:xfrm>
          <a:prstGeom prst="rect">
            <a:avLst/>
          </a:prstGeom>
        </p:spPr>
        <p:txBody>
          <a:bodyPr/>
          <a:lstStyle/>
          <a:p>
            <a:fld id="{C9F258D0-6E3A-4100-82AB-FB32F6C4DF0B}" type="slidenum">
              <a:rPr lang="zh-CN" altLang="en-US" smtClean="0"/>
              <a:t>‹#›</a:t>
            </a:fld>
            <a:endParaRPr lang="zh-CN" altLang="en-US"/>
          </a:p>
        </p:txBody>
      </p:sp>
    </p:spTree>
    <p:extLst>
      <p:ext uri="{BB962C8B-B14F-4D97-AF65-F5344CB8AC3E}">
        <p14:creationId xmlns:p14="http://schemas.microsoft.com/office/powerpoint/2010/main" val="27373939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A6DA8E-C8EA-4CB3-8E10-650B25155DAC}"/>
              </a:ext>
            </a:extLst>
          </p:cNvPr>
          <p:cNvSpPr>
            <a:spLocks noGrp="1"/>
          </p:cNvSpPr>
          <p:nvPr>
            <p:ph type="title"/>
          </p:nvPr>
        </p:nvSpPr>
        <p:spPr>
          <a:xfrm>
            <a:off x="838200" y="365125"/>
            <a:ext cx="10515600" cy="1325563"/>
          </a:xfrm>
          <a:prstGeom prst="rect">
            <a:avLst/>
          </a:prstGeom>
        </p:spPr>
        <p:txBody>
          <a:bodyPr/>
          <a:lstStyle/>
          <a:p>
            <a:r>
              <a:rPr lang="en-US" altLang="zh-CN"/>
              <a:t>Click to edit Master title style</a:t>
            </a:r>
            <a:endParaRPr lang="zh-CN" altLang="en-US"/>
          </a:p>
        </p:txBody>
      </p:sp>
      <p:sp>
        <p:nvSpPr>
          <p:cNvPr id="3" name="Vertical Text Placeholder 2">
            <a:extLst>
              <a:ext uri="{FF2B5EF4-FFF2-40B4-BE49-F238E27FC236}">
                <a16:creationId xmlns:a16="http://schemas.microsoft.com/office/drawing/2014/main" id="{C27C0BCB-8C36-4125-BCC7-A9F959F35201}"/>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FD7E23FB-480E-473D-B85B-34B5FC7ABE3D}"/>
              </a:ext>
            </a:extLst>
          </p:cNvPr>
          <p:cNvSpPr>
            <a:spLocks noGrp="1"/>
          </p:cNvSpPr>
          <p:nvPr>
            <p:ph type="dt" sz="half" idx="10"/>
          </p:nvPr>
        </p:nvSpPr>
        <p:spPr>
          <a:xfrm>
            <a:off x="838200" y="6356350"/>
            <a:ext cx="2743200" cy="365125"/>
          </a:xfrm>
          <a:prstGeom prst="rect">
            <a:avLst/>
          </a:prstGeom>
        </p:spPr>
        <p:txBody>
          <a:bodyPr/>
          <a:lstStyle/>
          <a:p>
            <a:fld id="{62B34458-4A21-45A7-87CA-45A2FAB3996B}" type="datetimeFigureOut">
              <a:rPr lang="zh-CN" altLang="en-US" smtClean="0"/>
              <a:t>2021/7/27</a:t>
            </a:fld>
            <a:endParaRPr lang="zh-CN" altLang="en-US"/>
          </a:p>
        </p:txBody>
      </p:sp>
      <p:sp>
        <p:nvSpPr>
          <p:cNvPr id="5" name="Footer Placeholder 4">
            <a:extLst>
              <a:ext uri="{FF2B5EF4-FFF2-40B4-BE49-F238E27FC236}">
                <a16:creationId xmlns:a16="http://schemas.microsoft.com/office/drawing/2014/main" id="{E05E58C1-8FDB-4BFA-90ED-BD3301F6566C}"/>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Slide Number Placeholder 5">
            <a:extLst>
              <a:ext uri="{FF2B5EF4-FFF2-40B4-BE49-F238E27FC236}">
                <a16:creationId xmlns:a16="http://schemas.microsoft.com/office/drawing/2014/main" id="{B1B3C26B-F4BE-4522-93D4-7F568161D8AC}"/>
              </a:ext>
            </a:extLst>
          </p:cNvPr>
          <p:cNvSpPr>
            <a:spLocks noGrp="1"/>
          </p:cNvSpPr>
          <p:nvPr>
            <p:ph type="sldNum" sz="quarter" idx="12"/>
          </p:nvPr>
        </p:nvSpPr>
        <p:spPr>
          <a:xfrm>
            <a:off x="8610600" y="6356350"/>
            <a:ext cx="2743200" cy="365125"/>
          </a:xfrm>
          <a:prstGeom prst="rect">
            <a:avLst/>
          </a:prstGeom>
        </p:spPr>
        <p:txBody>
          <a:bodyPr/>
          <a:lstStyle/>
          <a:p>
            <a:fld id="{C9F258D0-6E3A-4100-82AB-FB32F6C4DF0B}" type="slidenum">
              <a:rPr lang="zh-CN" altLang="en-US" smtClean="0"/>
              <a:t>‹#›</a:t>
            </a:fld>
            <a:endParaRPr lang="zh-CN" altLang="en-US"/>
          </a:p>
        </p:txBody>
      </p:sp>
    </p:spTree>
    <p:extLst>
      <p:ext uri="{BB962C8B-B14F-4D97-AF65-F5344CB8AC3E}">
        <p14:creationId xmlns:p14="http://schemas.microsoft.com/office/powerpoint/2010/main" val="37648193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D791A89-43FD-454F-A50A-47D3FAD90314}"/>
              </a:ext>
            </a:extLst>
          </p:cNvPr>
          <p:cNvSpPr>
            <a:spLocks noGrp="1"/>
          </p:cNvSpPr>
          <p:nvPr>
            <p:ph type="title" orient="vert"/>
          </p:nvPr>
        </p:nvSpPr>
        <p:spPr>
          <a:xfrm>
            <a:off x="8724900" y="365125"/>
            <a:ext cx="2628900" cy="5811838"/>
          </a:xfrm>
          <a:prstGeom prst="rect">
            <a:avLst/>
          </a:prstGeom>
        </p:spPr>
        <p:txBody>
          <a:bodyPr vert="eaVert"/>
          <a:lstStyle/>
          <a:p>
            <a:r>
              <a:rPr lang="en-US" altLang="zh-CN"/>
              <a:t>Click to edit Master title style</a:t>
            </a:r>
            <a:endParaRPr lang="zh-CN" altLang="en-US"/>
          </a:p>
        </p:txBody>
      </p:sp>
      <p:sp>
        <p:nvSpPr>
          <p:cNvPr id="3" name="Vertical Text Placeholder 2">
            <a:extLst>
              <a:ext uri="{FF2B5EF4-FFF2-40B4-BE49-F238E27FC236}">
                <a16:creationId xmlns:a16="http://schemas.microsoft.com/office/drawing/2014/main" id="{EC0042B0-D50A-4960-903D-1B85AA8E79E0}"/>
              </a:ext>
            </a:extLst>
          </p:cNvPr>
          <p:cNvSpPr>
            <a:spLocks noGrp="1"/>
          </p:cNvSpPr>
          <p:nvPr>
            <p:ph type="body" orient="vert" idx="1"/>
          </p:nvPr>
        </p:nvSpPr>
        <p:spPr>
          <a:xfrm>
            <a:off x="838200" y="365125"/>
            <a:ext cx="7734300" cy="5811838"/>
          </a:xfrm>
          <a:prstGeom prst="rect">
            <a:avLst/>
          </a:prstGeom>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3B6A0158-BFDC-405B-BFEB-94A0EA9099F0}"/>
              </a:ext>
            </a:extLst>
          </p:cNvPr>
          <p:cNvSpPr>
            <a:spLocks noGrp="1"/>
          </p:cNvSpPr>
          <p:nvPr>
            <p:ph type="dt" sz="half" idx="10"/>
          </p:nvPr>
        </p:nvSpPr>
        <p:spPr>
          <a:xfrm>
            <a:off x="838200" y="6356350"/>
            <a:ext cx="2743200" cy="365125"/>
          </a:xfrm>
          <a:prstGeom prst="rect">
            <a:avLst/>
          </a:prstGeom>
        </p:spPr>
        <p:txBody>
          <a:bodyPr/>
          <a:lstStyle/>
          <a:p>
            <a:fld id="{62B34458-4A21-45A7-87CA-45A2FAB3996B}" type="datetimeFigureOut">
              <a:rPr lang="zh-CN" altLang="en-US" smtClean="0"/>
              <a:t>2021/7/27</a:t>
            </a:fld>
            <a:endParaRPr lang="zh-CN" altLang="en-US"/>
          </a:p>
        </p:txBody>
      </p:sp>
      <p:sp>
        <p:nvSpPr>
          <p:cNvPr id="5" name="Footer Placeholder 4">
            <a:extLst>
              <a:ext uri="{FF2B5EF4-FFF2-40B4-BE49-F238E27FC236}">
                <a16:creationId xmlns:a16="http://schemas.microsoft.com/office/drawing/2014/main" id="{E731CDB8-A409-4E2C-AC42-28B7D1077C2E}"/>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Slide Number Placeholder 5">
            <a:extLst>
              <a:ext uri="{FF2B5EF4-FFF2-40B4-BE49-F238E27FC236}">
                <a16:creationId xmlns:a16="http://schemas.microsoft.com/office/drawing/2014/main" id="{70DE71A5-8092-4D39-99E4-C527921C5B81}"/>
              </a:ext>
            </a:extLst>
          </p:cNvPr>
          <p:cNvSpPr>
            <a:spLocks noGrp="1"/>
          </p:cNvSpPr>
          <p:nvPr>
            <p:ph type="sldNum" sz="quarter" idx="12"/>
          </p:nvPr>
        </p:nvSpPr>
        <p:spPr>
          <a:xfrm>
            <a:off x="8610600" y="6356350"/>
            <a:ext cx="2743200" cy="365125"/>
          </a:xfrm>
          <a:prstGeom prst="rect">
            <a:avLst/>
          </a:prstGeom>
        </p:spPr>
        <p:txBody>
          <a:bodyPr/>
          <a:lstStyle/>
          <a:p>
            <a:fld id="{C9F258D0-6E3A-4100-82AB-FB32F6C4DF0B}" type="slidenum">
              <a:rPr lang="zh-CN" altLang="en-US" smtClean="0"/>
              <a:t>‹#›</a:t>
            </a:fld>
            <a:endParaRPr lang="zh-CN" altLang="en-US"/>
          </a:p>
        </p:txBody>
      </p:sp>
    </p:spTree>
    <p:extLst>
      <p:ext uri="{BB962C8B-B14F-4D97-AF65-F5344CB8AC3E}">
        <p14:creationId xmlns:p14="http://schemas.microsoft.com/office/powerpoint/2010/main" val="9849372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userDrawn="1">
  <p:cSld name="标题幻灯片">
    <p:spTree>
      <p:nvGrpSpPr>
        <p:cNvPr id="1" name=""/>
        <p:cNvGrpSpPr/>
        <p:nvPr/>
      </p:nvGrpSpPr>
      <p:grpSpPr>
        <a:xfrm>
          <a:off x="0" y="0"/>
          <a:ext cx="0" cy="0"/>
          <a:chOff x="0" y="0"/>
          <a:chExt cx="0" cy="0"/>
        </a:xfrm>
      </p:grpSpPr>
      <p:pic>
        <p:nvPicPr>
          <p:cNvPr id="6" name="图形 5">
            <a:extLst>
              <a:ext uri="{FF2B5EF4-FFF2-40B4-BE49-F238E27FC236}">
                <a16:creationId xmlns:a16="http://schemas.microsoft.com/office/drawing/2014/main" id="{4BD5FF6C-C1A7-4694-B411-7F2D35FA2BB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 y="0"/>
            <a:ext cx="12192000" cy="6858000"/>
          </a:xfrm>
          <a:prstGeom prst="rect">
            <a:avLst/>
          </a:prstGeom>
        </p:spPr>
      </p:pic>
      <p:sp>
        <p:nvSpPr>
          <p:cNvPr id="9801" name="副标题 9800"/>
          <p:cNvSpPr>
            <a:spLocks noGrp="1"/>
          </p:cNvSpPr>
          <p:nvPr userDrawn="1">
            <p:ph type="subTitle" idx="1" hasCustomPrompt="1"/>
          </p:nvPr>
        </p:nvSpPr>
        <p:spPr>
          <a:xfrm>
            <a:off x="1041399" y="5633743"/>
            <a:ext cx="7175501" cy="558799"/>
          </a:xfrm>
        </p:spPr>
        <p:txBody>
          <a:bodyPr anchor="t">
            <a:normAutofit/>
          </a:bodyPr>
          <a:lstStyle>
            <a:lvl1pPr marL="0" indent="0" algn="l">
              <a:buNone/>
              <a:defRPr sz="1600">
                <a:solidFill>
                  <a:srgbClr val="3F82C4"/>
                </a:solidFill>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dirty="0"/>
              <a:t>Click to edit Master subtitle style</a:t>
            </a:r>
          </a:p>
        </p:txBody>
      </p:sp>
      <p:sp>
        <p:nvSpPr>
          <p:cNvPr id="9802" name="标题 9801"/>
          <p:cNvSpPr>
            <a:spLocks noGrp="1"/>
          </p:cNvSpPr>
          <p:nvPr userDrawn="1">
            <p:ph type="ctrTitle" hasCustomPrompt="1"/>
          </p:nvPr>
        </p:nvSpPr>
        <p:spPr>
          <a:xfrm>
            <a:off x="1041399" y="3086100"/>
            <a:ext cx="7175501" cy="2237785"/>
          </a:xfrm>
        </p:spPr>
        <p:txBody>
          <a:bodyPr anchor="b">
            <a:normAutofit/>
          </a:bodyPr>
          <a:lstStyle>
            <a:lvl1pPr algn="l">
              <a:defRPr sz="4000">
                <a:solidFill>
                  <a:srgbClr val="3F82C4"/>
                </a:solidFill>
              </a:defRPr>
            </a:lvl1pPr>
          </a:lstStyle>
          <a:p>
            <a:r>
              <a:rPr lang="en-US" dirty="0"/>
              <a:t>Click to edit Master title style</a:t>
            </a:r>
            <a:endParaRPr lang="zh-CN" altLang="en-US" dirty="0"/>
          </a:p>
        </p:txBody>
      </p:sp>
      <p:sp>
        <p:nvSpPr>
          <p:cNvPr id="12" name="文本占位符 11"/>
          <p:cNvSpPr>
            <a:spLocks noGrp="1"/>
          </p:cNvSpPr>
          <p:nvPr userDrawn="1">
            <p:ph type="body" sz="quarter" idx="10" hasCustomPrompt="1"/>
          </p:nvPr>
        </p:nvSpPr>
        <p:spPr>
          <a:xfrm>
            <a:off x="8331199" y="3086100"/>
            <a:ext cx="2565401" cy="245363"/>
          </a:xfrm>
        </p:spPr>
        <p:txBody>
          <a:bodyPr vert="horz" anchor="ctr">
            <a:noAutofit/>
          </a:bodyPr>
          <a:lstStyle>
            <a:lvl1pPr marL="0" indent="0" algn="l">
              <a:buNone/>
              <a:defRPr sz="1400" b="0">
                <a:solidFill>
                  <a:schemeClr val="accent1">
                    <a:lumMod val="60000"/>
                    <a:lumOff val="40000"/>
                  </a:schemeClr>
                </a:solidFill>
              </a:defRPr>
            </a:lvl1pPr>
            <a:lvl2pPr marL="457177" indent="0">
              <a:buNone/>
              <a:defRPr/>
            </a:lvl2pPr>
            <a:lvl3pPr marL="914353" indent="0">
              <a:buNone/>
              <a:defRPr/>
            </a:lvl3pPr>
            <a:lvl4pPr marL="1371531" indent="0">
              <a:buNone/>
              <a:defRPr/>
            </a:lvl4pPr>
            <a:lvl5pPr marL="1828709" indent="0">
              <a:buNone/>
              <a:defRPr/>
            </a:lvl5pPr>
          </a:lstStyle>
          <a:p>
            <a:pPr lvl="0"/>
            <a:r>
              <a:rPr lang="en-US" altLang="zh-CN" dirty="0"/>
              <a:t>Signature</a:t>
            </a:r>
          </a:p>
        </p:txBody>
      </p:sp>
      <p:sp>
        <p:nvSpPr>
          <p:cNvPr id="13" name="文本占位符 12"/>
          <p:cNvSpPr>
            <a:spLocks noGrp="1"/>
          </p:cNvSpPr>
          <p:nvPr userDrawn="1">
            <p:ph type="body" sz="quarter" idx="11" hasCustomPrompt="1"/>
          </p:nvPr>
        </p:nvSpPr>
        <p:spPr>
          <a:xfrm>
            <a:off x="8331199" y="3382371"/>
            <a:ext cx="2565401" cy="245363"/>
          </a:xfrm>
        </p:spPr>
        <p:txBody>
          <a:bodyPr vert="horz" anchor="ctr">
            <a:noAutofit/>
          </a:bodyPr>
          <a:lstStyle>
            <a:lvl1pPr marL="0" indent="0" algn="l">
              <a:buNone/>
              <a:defRPr sz="1400" b="0">
                <a:solidFill>
                  <a:schemeClr val="accent1">
                    <a:lumMod val="60000"/>
                    <a:lumOff val="40000"/>
                  </a:schemeClr>
                </a:solidFill>
              </a:defRPr>
            </a:lvl1pPr>
            <a:lvl2pPr marL="457177" indent="0">
              <a:buNone/>
              <a:defRPr/>
            </a:lvl2pPr>
            <a:lvl3pPr marL="914353" indent="0">
              <a:buNone/>
              <a:defRPr/>
            </a:lvl3pPr>
            <a:lvl4pPr marL="1371531" indent="0">
              <a:buNone/>
              <a:defRPr/>
            </a:lvl4pPr>
            <a:lvl5pPr marL="1828709" indent="0">
              <a:buNone/>
              <a:defRPr/>
            </a:lvl5pPr>
          </a:lstStyle>
          <a:p>
            <a:pPr lvl="0"/>
            <a:r>
              <a:rPr lang="en-US" altLang="zh-CN" dirty="0"/>
              <a:t>Date</a:t>
            </a:r>
            <a:endParaRPr lang="zh-CN" altLang="en-US" dirty="0"/>
          </a:p>
        </p:txBody>
      </p:sp>
      <p:cxnSp>
        <p:nvCxnSpPr>
          <p:cNvPr id="7" name="直接连接符 6">
            <a:extLst>
              <a:ext uri="{FF2B5EF4-FFF2-40B4-BE49-F238E27FC236}">
                <a16:creationId xmlns:a16="http://schemas.microsoft.com/office/drawing/2014/main" id="{F437F7F4-1FCE-41E3-AD73-422591351B80}"/>
              </a:ext>
            </a:extLst>
          </p:cNvPr>
          <p:cNvCxnSpPr>
            <a:cxnSpLocks/>
          </p:cNvCxnSpPr>
          <p:nvPr userDrawn="1"/>
        </p:nvCxnSpPr>
        <p:spPr>
          <a:xfrm>
            <a:off x="1041399" y="5511167"/>
            <a:ext cx="7175501" cy="0"/>
          </a:xfrm>
          <a:prstGeom prst="line">
            <a:avLst/>
          </a:prstGeom>
          <a:ln>
            <a:solidFill>
              <a:srgbClr val="D1E1E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78141591"/>
      </p:ext>
    </p:extLst>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itle" preserve="1" userDrawn="1">
  <p:cSld name="标题幻灯片">
    <p:spTree>
      <p:nvGrpSpPr>
        <p:cNvPr id="1" name=""/>
        <p:cNvGrpSpPr/>
        <p:nvPr/>
      </p:nvGrpSpPr>
      <p:grpSpPr>
        <a:xfrm>
          <a:off x="0" y="0"/>
          <a:ext cx="0" cy="0"/>
          <a:chOff x="0" y="0"/>
          <a:chExt cx="0" cy="0"/>
        </a:xfrm>
      </p:grpSpPr>
      <p:pic>
        <p:nvPicPr>
          <p:cNvPr id="6" name="图形 5">
            <a:extLst>
              <a:ext uri="{FF2B5EF4-FFF2-40B4-BE49-F238E27FC236}">
                <a16:creationId xmlns:a16="http://schemas.microsoft.com/office/drawing/2014/main" id="{4BD5FF6C-C1A7-4694-B411-7F2D35FA2BB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 y="0"/>
            <a:ext cx="12192000" cy="6858000"/>
          </a:xfrm>
          <a:prstGeom prst="rect">
            <a:avLst/>
          </a:prstGeom>
        </p:spPr>
      </p:pic>
      <p:sp>
        <p:nvSpPr>
          <p:cNvPr id="9801" name="副标题 9800"/>
          <p:cNvSpPr>
            <a:spLocks noGrp="1"/>
          </p:cNvSpPr>
          <p:nvPr userDrawn="1">
            <p:ph type="subTitle" idx="1" hasCustomPrompt="1"/>
          </p:nvPr>
        </p:nvSpPr>
        <p:spPr>
          <a:xfrm>
            <a:off x="1041399" y="5633743"/>
            <a:ext cx="7175501" cy="558799"/>
          </a:xfrm>
        </p:spPr>
        <p:txBody>
          <a:bodyPr anchor="t">
            <a:normAutofit/>
          </a:bodyPr>
          <a:lstStyle>
            <a:lvl1pPr marL="0" indent="0" algn="l">
              <a:buNone/>
              <a:defRPr sz="1600">
                <a:solidFill>
                  <a:srgbClr val="3F82C4"/>
                </a:solidFill>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dirty="0"/>
              <a:t>Click to edit Master subtitle style</a:t>
            </a:r>
          </a:p>
        </p:txBody>
      </p:sp>
      <p:sp>
        <p:nvSpPr>
          <p:cNvPr id="9802" name="标题 9801"/>
          <p:cNvSpPr>
            <a:spLocks noGrp="1"/>
          </p:cNvSpPr>
          <p:nvPr userDrawn="1">
            <p:ph type="ctrTitle" hasCustomPrompt="1"/>
          </p:nvPr>
        </p:nvSpPr>
        <p:spPr>
          <a:xfrm>
            <a:off x="1041399" y="3086100"/>
            <a:ext cx="7175501" cy="2237785"/>
          </a:xfrm>
        </p:spPr>
        <p:txBody>
          <a:bodyPr anchor="b">
            <a:normAutofit/>
          </a:bodyPr>
          <a:lstStyle>
            <a:lvl1pPr algn="l">
              <a:defRPr sz="4000">
                <a:solidFill>
                  <a:srgbClr val="3F82C4"/>
                </a:solidFill>
              </a:defRPr>
            </a:lvl1pPr>
          </a:lstStyle>
          <a:p>
            <a:r>
              <a:rPr lang="en-US" dirty="0"/>
              <a:t>Click to edit Master title style</a:t>
            </a:r>
            <a:endParaRPr lang="zh-CN" altLang="en-US" dirty="0"/>
          </a:p>
        </p:txBody>
      </p:sp>
      <p:sp>
        <p:nvSpPr>
          <p:cNvPr id="12" name="文本占位符 11"/>
          <p:cNvSpPr>
            <a:spLocks noGrp="1"/>
          </p:cNvSpPr>
          <p:nvPr userDrawn="1">
            <p:ph type="body" sz="quarter" idx="10" hasCustomPrompt="1"/>
          </p:nvPr>
        </p:nvSpPr>
        <p:spPr>
          <a:xfrm>
            <a:off x="8331199" y="3086100"/>
            <a:ext cx="2565401" cy="245363"/>
          </a:xfrm>
        </p:spPr>
        <p:txBody>
          <a:bodyPr vert="horz" anchor="ctr">
            <a:noAutofit/>
          </a:bodyPr>
          <a:lstStyle>
            <a:lvl1pPr marL="0" indent="0" algn="l">
              <a:buNone/>
              <a:defRPr sz="1400" b="0">
                <a:solidFill>
                  <a:schemeClr val="accent1">
                    <a:lumMod val="60000"/>
                    <a:lumOff val="40000"/>
                  </a:schemeClr>
                </a:solidFill>
              </a:defRPr>
            </a:lvl1pPr>
            <a:lvl2pPr marL="457177" indent="0">
              <a:buNone/>
              <a:defRPr/>
            </a:lvl2pPr>
            <a:lvl3pPr marL="914353" indent="0">
              <a:buNone/>
              <a:defRPr/>
            </a:lvl3pPr>
            <a:lvl4pPr marL="1371531" indent="0">
              <a:buNone/>
              <a:defRPr/>
            </a:lvl4pPr>
            <a:lvl5pPr marL="1828709" indent="0">
              <a:buNone/>
              <a:defRPr/>
            </a:lvl5pPr>
          </a:lstStyle>
          <a:p>
            <a:pPr lvl="0"/>
            <a:r>
              <a:rPr lang="en-US" altLang="zh-CN" dirty="0"/>
              <a:t>Signature</a:t>
            </a:r>
          </a:p>
        </p:txBody>
      </p:sp>
      <p:sp>
        <p:nvSpPr>
          <p:cNvPr id="13" name="文本占位符 12"/>
          <p:cNvSpPr>
            <a:spLocks noGrp="1"/>
          </p:cNvSpPr>
          <p:nvPr userDrawn="1">
            <p:ph type="body" sz="quarter" idx="11" hasCustomPrompt="1"/>
          </p:nvPr>
        </p:nvSpPr>
        <p:spPr>
          <a:xfrm>
            <a:off x="8331199" y="3382371"/>
            <a:ext cx="2565401" cy="245363"/>
          </a:xfrm>
        </p:spPr>
        <p:txBody>
          <a:bodyPr vert="horz" anchor="ctr">
            <a:noAutofit/>
          </a:bodyPr>
          <a:lstStyle>
            <a:lvl1pPr marL="0" indent="0" algn="l">
              <a:buNone/>
              <a:defRPr sz="1400" b="0">
                <a:solidFill>
                  <a:schemeClr val="accent1">
                    <a:lumMod val="60000"/>
                    <a:lumOff val="40000"/>
                  </a:schemeClr>
                </a:solidFill>
              </a:defRPr>
            </a:lvl1pPr>
            <a:lvl2pPr marL="457177" indent="0">
              <a:buNone/>
              <a:defRPr/>
            </a:lvl2pPr>
            <a:lvl3pPr marL="914353" indent="0">
              <a:buNone/>
              <a:defRPr/>
            </a:lvl3pPr>
            <a:lvl4pPr marL="1371531" indent="0">
              <a:buNone/>
              <a:defRPr/>
            </a:lvl4pPr>
            <a:lvl5pPr marL="1828709" indent="0">
              <a:buNone/>
              <a:defRPr/>
            </a:lvl5pPr>
          </a:lstStyle>
          <a:p>
            <a:pPr lvl="0"/>
            <a:r>
              <a:rPr lang="en-US" altLang="zh-CN" dirty="0"/>
              <a:t>Date</a:t>
            </a:r>
            <a:endParaRPr lang="zh-CN" altLang="en-US" dirty="0"/>
          </a:p>
        </p:txBody>
      </p:sp>
      <p:cxnSp>
        <p:nvCxnSpPr>
          <p:cNvPr id="7" name="直接连接符 6">
            <a:extLst>
              <a:ext uri="{FF2B5EF4-FFF2-40B4-BE49-F238E27FC236}">
                <a16:creationId xmlns:a16="http://schemas.microsoft.com/office/drawing/2014/main" id="{F437F7F4-1FCE-41E3-AD73-422591351B80}"/>
              </a:ext>
            </a:extLst>
          </p:cNvPr>
          <p:cNvCxnSpPr>
            <a:cxnSpLocks/>
          </p:cNvCxnSpPr>
          <p:nvPr userDrawn="1"/>
        </p:nvCxnSpPr>
        <p:spPr>
          <a:xfrm>
            <a:off x="1041399" y="5511167"/>
            <a:ext cx="7175501" cy="0"/>
          </a:xfrm>
          <a:prstGeom prst="line">
            <a:avLst/>
          </a:prstGeom>
          <a:ln>
            <a:solidFill>
              <a:srgbClr val="D1E1E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09356238"/>
      </p:ext>
    </p:extLst>
  </p:cSld>
  <p:clrMapOvr>
    <a:overrideClrMapping bg1="lt1" tx1="dk1" bg2="lt2" tx2="dk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userDrawn="1">
  <p:cSld name="节标题">
    <p:spTree>
      <p:nvGrpSpPr>
        <p:cNvPr id="1" name=""/>
        <p:cNvGrpSpPr/>
        <p:nvPr/>
      </p:nvGrpSpPr>
      <p:grpSpPr>
        <a:xfrm>
          <a:off x="0" y="0"/>
          <a:ext cx="0" cy="0"/>
          <a:chOff x="0" y="0"/>
          <a:chExt cx="0" cy="0"/>
        </a:xfrm>
      </p:grpSpPr>
      <p:sp>
        <p:nvSpPr>
          <p:cNvPr id="20" name="标题 19"/>
          <p:cNvSpPr>
            <a:spLocks noGrp="1"/>
          </p:cNvSpPr>
          <p:nvPr userDrawn="1">
            <p:ph type="title"/>
          </p:nvPr>
        </p:nvSpPr>
        <p:spPr>
          <a:xfrm>
            <a:off x="2352098" y="2533650"/>
            <a:ext cx="5419185" cy="895350"/>
          </a:xfrm>
        </p:spPr>
        <p:txBody>
          <a:bodyPr anchor="b">
            <a:normAutofit/>
          </a:bodyPr>
          <a:lstStyle>
            <a:lvl1pPr algn="l">
              <a:defRPr sz="2400" b="1">
                <a:solidFill>
                  <a:schemeClr val="tx1"/>
                </a:solidFill>
              </a:defRPr>
            </a:lvl1pPr>
          </a:lstStyle>
          <a:p>
            <a:r>
              <a:rPr lang="en-US" dirty="0"/>
              <a:t>Click to edit Master title style</a:t>
            </a:r>
            <a:endParaRPr lang="zh-CN" altLang="en-US" dirty="0"/>
          </a:p>
        </p:txBody>
      </p:sp>
      <p:sp>
        <p:nvSpPr>
          <p:cNvPr id="21" name="文本占位符 20"/>
          <p:cNvSpPr>
            <a:spLocks noGrp="1"/>
          </p:cNvSpPr>
          <p:nvPr userDrawn="1">
            <p:ph type="body" idx="1"/>
          </p:nvPr>
        </p:nvSpPr>
        <p:spPr>
          <a:xfrm>
            <a:off x="2353214" y="3733086"/>
            <a:ext cx="5419185" cy="1015623"/>
          </a:xfrm>
        </p:spPr>
        <p:txBody>
          <a:bodyPr anchor="t">
            <a:normAutofit/>
          </a:bodyPr>
          <a:lstStyle>
            <a:lvl1pPr marL="0" indent="0" algn="l">
              <a:lnSpc>
                <a:spcPct val="150000"/>
              </a:lnSpc>
              <a:spcBef>
                <a:spcPts val="0"/>
              </a:spcBef>
              <a:buNone/>
              <a:defRPr sz="1100">
                <a:solidFill>
                  <a:schemeClr val="tx1"/>
                </a:solidFill>
              </a:defRPr>
            </a:lvl1pPr>
            <a:lvl2pPr marL="457178" indent="0">
              <a:buNone/>
              <a:defRPr sz="2000">
                <a:solidFill>
                  <a:schemeClr val="tx1">
                    <a:tint val="75000"/>
                  </a:schemeClr>
                </a:solidFill>
              </a:defRPr>
            </a:lvl2pPr>
            <a:lvl3pPr marL="914354" indent="0">
              <a:buNone/>
              <a:defRPr sz="1800">
                <a:solidFill>
                  <a:schemeClr val="tx1">
                    <a:tint val="75000"/>
                  </a:schemeClr>
                </a:solidFill>
              </a:defRPr>
            </a:lvl3pPr>
            <a:lvl4pPr marL="1371532" indent="0">
              <a:buNone/>
              <a:defRPr sz="1600">
                <a:solidFill>
                  <a:schemeClr val="tx1">
                    <a:tint val="75000"/>
                  </a:schemeClr>
                </a:solidFill>
              </a:defRPr>
            </a:lvl4pPr>
            <a:lvl5pPr marL="1828709" indent="0">
              <a:buNone/>
              <a:defRPr sz="1600">
                <a:solidFill>
                  <a:schemeClr val="tx1">
                    <a:tint val="75000"/>
                  </a:schemeClr>
                </a:solidFill>
              </a:defRPr>
            </a:lvl5pPr>
            <a:lvl6pPr marL="2285886" indent="0">
              <a:buNone/>
              <a:defRPr sz="1600">
                <a:solidFill>
                  <a:schemeClr val="tx1">
                    <a:tint val="75000"/>
                  </a:schemeClr>
                </a:solidFill>
              </a:defRPr>
            </a:lvl6pPr>
            <a:lvl7pPr marL="2743062" indent="0">
              <a:buNone/>
              <a:defRPr sz="1600">
                <a:solidFill>
                  <a:schemeClr val="tx1">
                    <a:tint val="75000"/>
                  </a:schemeClr>
                </a:solidFill>
              </a:defRPr>
            </a:lvl7pPr>
            <a:lvl8pPr marL="3200240" indent="0">
              <a:buNone/>
              <a:defRPr sz="1600">
                <a:solidFill>
                  <a:schemeClr val="tx1">
                    <a:tint val="75000"/>
                  </a:schemeClr>
                </a:solidFill>
              </a:defRPr>
            </a:lvl8pPr>
            <a:lvl9pPr marL="3657418" indent="0">
              <a:buNone/>
              <a:defRPr sz="1600">
                <a:solidFill>
                  <a:schemeClr val="tx1">
                    <a:tint val="75000"/>
                  </a:schemeClr>
                </a:solidFill>
              </a:defRPr>
            </a:lvl9pPr>
          </a:lstStyle>
          <a:p>
            <a:pPr lvl="0"/>
            <a:r>
              <a:rPr lang="en-US" dirty="0"/>
              <a:t>Edit Master text styles</a:t>
            </a:r>
          </a:p>
        </p:txBody>
      </p:sp>
      <p:pic>
        <p:nvPicPr>
          <p:cNvPr id="4" name="图形 3">
            <a:extLst>
              <a:ext uri="{FF2B5EF4-FFF2-40B4-BE49-F238E27FC236}">
                <a16:creationId xmlns:a16="http://schemas.microsoft.com/office/drawing/2014/main" id="{B7D6BB0D-1595-4A59-AECB-39EA90A0290E}"/>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469" r="65582"/>
          <a:stretch/>
        </p:blipFill>
        <p:spPr>
          <a:xfrm flipH="1" flipV="1">
            <a:off x="8013701" y="0"/>
            <a:ext cx="4178299" cy="6858000"/>
          </a:xfrm>
          <a:prstGeom prst="rect">
            <a:avLst/>
          </a:prstGeom>
        </p:spPr>
      </p:pic>
      <p:cxnSp>
        <p:nvCxnSpPr>
          <p:cNvPr id="5" name="直接连接符 4">
            <a:extLst>
              <a:ext uri="{FF2B5EF4-FFF2-40B4-BE49-F238E27FC236}">
                <a16:creationId xmlns:a16="http://schemas.microsoft.com/office/drawing/2014/main" id="{A8405070-878E-49F8-BBAE-9582FC3F7F0C}"/>
              </a:ext>
            </a:extLst>
          </p:cNvPr>
          <p:cNvCxnSpPr>
            <a:cxnSpLocks/>
          </p:cNvCxnSpPr>
          <p:nvPr userDrawn="1"/>
        </p:nvCxnSpPr>
        <p:spPr>
          <a:xfrm>
            <a:off x="2352098" y="3590746"/>
            <a:ext cx="7175501" cy="0"/>
          </a:xfrm>
          <a:prstGeom prst="line">
            <a:avLst/>
          </a:prstGeom>
          <a:ln>
            <a:solidFill>
              <a:srgbClr val="D1E1E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3526854"/>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3" name="日期占位符 2">
            <a:extLst>
              <a:ext uri="{FF2B5EF4-FFF2-40B4-BE49-F238E27FC236}">
                <a16:creationId xmlns:a16="http://schemas.microsoft.com/office/drawing/2014/main" id="{9888B6D7-9D3F-49D7-BACE-73A9D1149A74}"/>
              </a:ext>
            </a:extLst>
          </p:cNvPr>
          <p:cNvSpPr>
            <a:spLocks noGrp="1"/>
          </p:cNvSpPr>
          <p:nvPr>
            <p:ph type="dt" sz="half" idx="10"/>
          </p:nvPr>
        </p:nvSpPr>
        <p:spPr/>
        <p:txBody>
          <a:bodyPr/>
          <a:lstStyle/>
          <a:p>
            <a:fld id="{6489D9C7-5DC6-4263-87FF-7C99F6FB63C3}" type="datetime1">
              <a:rPr lang="zh-CN" altLang="en-US" smtClean="0"/>
              <a:pPr/>
              <a:t>2021/7/27</a:t>
            </a:fld>
            <a:endParaRPr lang="zh-CN" altLang="en-US"/>
          </a:p>
        </p:txBody>
      </p:sp>
      <p:sp>
        <p:nvSpPr>
          <p:cNvPr id="4" name="页脚占位符 3">
            <a:extLst>
              <a:ext uri="{FF2B5EF4-FFF2-40B4-BE49-F238E27FC236}">
                <a16:creationId xmlns:a16="http://schemas.microsoft.com/office/drawing/2014/main" id="{7AC997A4-1DD8-4731-B9FD-42398A20FF85}"/>
              </a:ext>
            </a:extLst>
          </p:cNvPr>
          <p:cNvSpPr>
            <a:spLocks noGrp="1"/>
          </p:cNvSpPr>
          <p:nvPr>
            <p:ph type="ftr" sz="quarter" idx="11"/>
          </p:nvPr>
        </p:nvSpPr>
        <p:spPr/>
        <p:txBody>
          <a:bodyPr/>
          <a:lstStyle/>
          <a:p>
            <a:r>
              <a:rPr lang="en-US" altLang="zh-CN"/>
              <a:t>www.islide.cc</a:t>
            </a:r>
            <a:endParaRPr lang="zh-CN" altLang="en-US" dirty="0"/>
          </a:p>
        </p:txBody>
      </p:sp>
      <p:sp>
        <p:nvSpPr>
          <p:cNvPr id="5" name="灯片编号占位符 4">
            <a:extLst>
              <a:ext uri="{FF2B5EF4-FFF2-40B4-BE49-F238E27FC236}">
                <a16:creationId xmlns:a16="http://schemas.microsoft.com/office/drawing/2014/main" id="{DBA9825E-1876-42AD-ABCF-E0E100F351CA}"/>
              </a:ext>
            </a:extLst>
          </p:cNvPr>
          <p:cNvSpPr>
            <a:spLocks noGrp="1"/>
          </p:cNvSpPr>
          <p:nvPr>
            <p:ph type="sldNum" sz="quarter" idx="12"/>
          </p:nvPr>
        </p:nvSpPr>
        <p:spPr/>
        <p:txBody>
          <a:bodyPr/>
          <a:lstStyle/>
          <a:p>
            <a:fld id="{5DD3DB80-B894-403A-B48E-6FDC1A72010E}" type="slidenum">
              <a:rPr lang="zh-CN" altLang="en-US" smtClean="0"/>
              <a:pPr/>
              <a:t>‹#›</a:t>
            </a:fld>
            <a:endParaRPr lang="zh-CN" altLang="en-US"/>
          </a:p>
        </p:txBody>
      </p:sp>
      <p:sp>
        <p:nvSpPr>
          <p:cNvPr id="6" name="标题 5">
            <a:extLst>
              <a:ext uri="{FF2B5EF4-FFF2-40B4-BE49-F238E27FC236}">
                <a16:creationId xmlns:a16="http://schemas.microsoft.com/office/drawing/2014/main" id="{D124F9DB-C87A-423F-9657-38C7A2901430}"/>
              </a:ext>
            </a:extLst>
          </p:cNvPr>
          <p:cNvSpPr>
            <a:spLocks noGrp="1"/>
          </p:cNvSpPr>
          <p:nvPr>
            <p:ph type="title" hasCustomPrompt="1"/>
          </p:nvPr>
        </p:nvSpPr>
        <p:spPr/>
        <p:txBody>
          <a:bodyPr/>
          <a:lstStyle>
            <a:lvl1pPr>
              <a:defRPr/>
            </a:lvl1pPr>
          </a:lstStyle>
          <a:p>
            <a:r>
              <a:rPr lang="en-US" altLang="zh-CN" dirty="0"/>
              <a:t>Click to edit Master title style</a:t>
            </a:r>
            <a:endParaRPr lang="zh-CN" altLang="en-US" dirty="0"/>
          </a:p>
        </p:txBody>
      </p:sp>
      <p:sp>
        <p:nvSpPr>
          <p:cNvPr id="8" name="内容占位符 7">
            <a:extLst>
              <a:ext uri="{FF2B5EF4-FFF2-40B4-BE49-F238E27FC236}">
                <a16:creationId xmlns:a16="http://schemas.microsoft.com/office/drawing/2014/main" id="{2070191C-4093-409C-8FD5-7369A79637AD}"/>
              </a:ext>
            </a:extLst>
          </p:cNvPr>
          <p:cNvSpPr>
            <a:spLocks noGrp="1"/>
          </p:cNvSpPr>
          <p:nvPr>
            <p:ph sz="quarter" idx="13" hasCustomPrompt="1"/>
          </p:nvPr>
        </p:nvSpPr>
        <p:spPr>
          <a:xfrm>
            <a:off x="669925" y="1130299"/>
            <a:ext cx="10850563" cy="5006975"/>
          </a:xfrm>
        </p:spPr>
        <p:txBody>
          <a:bodyPr/>
          <a:lstStyle>
            <a:lvl1pPr>
              <a:defRPr/>
            </a:lvl1pPr>
            <a:lvl2pPr>
              <a:defRPr/>
            </a:lvl2pPr>
            <a:lvl3pPr>
              <a:defRPr/>
            </a:lvl3pPr>
            <a:lvl4pPr>
              <a:defRPr/>
            </a:lvl4pPr>
            <a:lvl5pPr>
              <a:defRPr/>
            </a:lvl5pPr>
          </a:lstStyle>
          <a:p>
            <a:pPr lvl="0"/>
            <a:r>
              <a:rPr lang="en-US" altLang="zh-CN" dirty="0"/>
              <a:t>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zh-CN" altLang="en-US" dirty="0"/>
          </a:p>
        </p:txBody>
      </p:sp>
    </p:spTree>
    <p:extLst>
      <p:ext uri="{BB962C8B-B14F-4D97-AF65-F5344CB8AC3E}">
        <p14:creationId xmlns:p14="http://schemas.microsoft.com/office/powerpoint/2010/main" val="292272687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仅标题页">
    <p:spTree>
      <p:nvGrpSpPr>
        <p:cNvPr id="1" name=""/>
        <p:cNvGrpSpPr/>
        <p:nvPr/>
      </p:nvGrpSpPr>
      <p:grpSpPr>
        <a:xfrm>
          <a:off x="0" y="0"/>
          <a:ext cx="0" cy="0"/>
          <a:chOff x="0" y="0"/>
          <a:chExt cx="0" cy="0"/>
        </a:xfrm>
      </p:grpSpPr>
      <p:sp>
        <p:nvSpPr>
          <p:cNvPr id="3" name="日期占位符 2">
            <a:extLst>
              <a:ext uri="{FF2B5EF4-FFF2-40B4-BE49-F238E27FC236}">
                <a16:creationId xmlns:a16="http://schemas.microsoft.com/office/drawing/2014/main" id="{8986EA5F-D77D-4318-90E9-C04AA8ADC0D1}"/>
              </a:ext>
            </a:extLst>
          </p:cNvPr>
          <p:cNvSpPr>
            <a:spLocks noGrp="1"/>
          </p:cNvSpPr>
          <p:nvPr>
            <p:ph type="dt" sz="half" idx="10"/>
          </p:nvPr>
        </p:nvSpPr>
        <p:spPr/>
        <p:txBody>
          <a:bodyPr/>
          <a:lstStyle/>
          <a:p>
            <a:fld id="{6489D9C7-5DC6-4263-87FF-7C99F6FB63C3}" type="datetime1">
              <a:rPr lang="zh-CN" altLang="en-US" smtClean="0"/>
              <a:pPr/>
              <a:t>2021/7/27</a:t>
            </a:fld>
            <a:endParaRPr lang="zh-CN" altLang="en-US"/>
          </a:p>
        </p:txBody>
      </p:sp>
      <p:sp>
        <p:nvSpPr>
          <p:cNvPr id="4" name="页脚占位符 3">
            <a:extLst>
              <a:ext uri="{FF2B5EF4-FFF2-40B4-BE49-F238E27FC236}">
                <a16:creationId xmlns:a16="http://schemas.microsoft.com/office/drawing/2014/main" id="{00832621-D9D9-445E-BFF9-F8348FA1E262}"/>
              </a:ext>
            </a:extLst>
          </p:cNvPr>
          <p:cNvSpPr>
            <a:spLocks noGrp="1"/>
          </p:cNvSpPr>
          <p:nvPr>
            <p:ph type="ftr" sz="quarter" idx="11"/>
          </p:nvPr>
        </p:nvSpPr>
        <p:spPr/>
        <p:txBody>
          <a:bodyPr/>
          <a:lstStyle/>
          <a:p>
            <a:r>
              <a:rPr lang="en-US" altLang="zh-CN"/>
              <a:t>www.islide.cc</a:t>
            </a:r>
            <a:endParaRPr lang="zh-CN" altLang="en-US" dirty="0"/>
          </a:p>
        </p:txBody>
      </p:sp>
      <p:sp>
        <p:nvSpPr>
          <p:cNvPr id="5" name="灯片编号占位符 4">
            <a:extLst>
              <a:ext uri="{FF2B5EF4-FFF2-40B4-BE49-F238E27FC236}">
                <a16:creationId xmlns:a16="http://schemas.microsoft.com/office/drawing/2014/main" id="{8371151B-F790-4A9F-962F-B8718A9560A9}"/>
              </a:ext>
            </a:extLst>
          </p:cNvPr>
          <p:cNvSpPr>
            <a:spLocks noGrp="1"/>
          </p:cNvSpPr>
          <p:nvPr>
            <p:ph type="sldNum" sz="quarter" idx="12"/>
          </p:nvPr>
        </p:nvSpPr>
        <p:spPr/>
        <p:txBody>
          <a:bodyPr/>
          <a:lstStyle/>
          <a:p>
            <a:fld id="{5DD3DB80-B894-403A-B48E-6FDC1A72010E}" type="slidenum">
              <a:rPr lang="zh-CN" altLang="en-US" smtClean="0"/>
              <a:pPr/>
              <a:t>‹#›</a:t>
            </a:fld>
            <a:endParaRPr lang="zh-CN" altLang="en-US"/>
          </a:p>
        </p:txBody>
      </p:sp>
    </p:spTree>
    <p:extLst>
      <p:ext uri="{BB962C8B-B14F-4D97-AF65-F5344CB8AC3E}">
        <p14:creationId xmlns:p14="http://schemas.microsoft.com/office/powerpoint/2010/main" val="372589504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cxnSp>
        <p:nvCxnSpPr>
          <p:cNvPr id="2" name="直接连接符 1">
            <a:extLst>
              <a:ext uri="{FF2B5EF4-FFF2-40B4-BE49-F238E27FC236}">
                <a16:creationId xmlns:a16="http://schemas.microsoft.com/office/drawing/2014/main" id="{2A9CFD31-1B39-40AC-A308-45DC383E5331}"/>
              </a:ext>
            </a:extLst>
          </p:cNvPr>
          <p:cNvCxnSpPr/>
          <p:nvPr userDrawn="1"/>
        </p:nvCxnSpPr>
        <p:spPr>
          <a:xfrm>
            <a:off x="673100" y="354657"/>
            <a:ext cx="0" cy="514350"/>
          </a:xfrm>
          <a:prstGeom prst="line">
            <a:avLst/>
          </a:prstGeom>
          <a:ln w="571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9881298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末尾幻灯片">
    <p:spTree>
      <p:nvGrpSpPr>
        <p:cNvPr id="1" name=""/>
        <p:cNvGrpSpPr/>
        <p:nvPr/>
      </p:nvGrpSpPr>
      <p:grpSpPr>
        <a:xfrm>
          <a:off x="0" y="0"/>
          <a:ext cx="0" cy="0"/>
          <a:chOff x="0" y="0"/>
          <a:chExt cx="0" cy="0"/>
        </a:xfrm>
      </p:grpSpPr>
      <p:pic>
        <p:nvPicPr>
          <p:cNvPr id="5" name="图形 4">
            <a:extLst>
              <a:ext uri="{FF2B5EF4-FFF2-40B4-BE49-F238E27FC236}">
                <a16:creationId xmlns:a16="http://schemas.microsoft.com/office/drawing/2014/main" id="{CDBEFD66-129D-4686-8E63-DBC5380EC26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 y="0"/>
            <a:ext cx="12192000" cy="6858000"/>
          </a:xfrm>
          <a:prstGeom prst="rect">
            <a:avLst/>
          </a:prstGeom>
        </p:spPr>
      </p:pic>
      <p:sp>
        <p:nvSpPr>
          <p:cNvPr id="13" name="标题 12"/>
          <p:cNvSpPr>
            <a:spLocks noGrp="1"/>
          </p:cNvSpPr>
          <p:nvPr userDrawn="1">
            <p:ph type="ctrTitle" hasCustomPrompt="1"/>
          </p:nvPr>
        </p:nvSpPr>
        <p:spPr>
          <a:xfrm>
            <a:off x="1346202" y="3001963"/>
            <a:ext cx="6426198" cy="1621509"/>
          </a:xfrm>
        </p:spPr>
        <p:txBody>
          <a:bodyPr anchor="b">
            <a:normAutofit/>
          </a:bodyPr>
          <a:lstStyle>
            <a:lvl1pPr marL="0" indent="0" algn="l">
              <a:buFont typeface="Arial" panose="020B0604020202020204" pitchFamily="34" charset="0"/>
              <a:buNone/>
              <a:defRPr sz="3200">
                <a:solidFill>
                  <a:schemeClr val="accent1">
                    <a:lumMod val="60000"/>
                    <a:lumOff val="40000"/>
                  </a:schemeClr>
                </a:solidFill>
              </a:defRPr>
            </a:lvl1pPr>
          </a:lstStyle>
          <a:p>
            <a:r>
              <a:rPr lang="en-US" altLang="zh-CN" dirty="0"/>
              <a:t>Conclusion</a:t>
            </a:r>
            <a:endParaRPr lang="zh-CN" altLang="en-US" dirty="0"/>
          </a:p>
        </p:txBody>
      </p:sp>
      <p:sp>
        <p:nvSpPr>
          <p:cNvPr id="15" name="文本占位符 14"/>
          <p:cNvSpPr>
            <a:spLocks noGrp="1"/>
          </p:cNvSpPr>
          <p:nvPr userDrawn="1">
            <p:ph type="body" sz="quarter" idx="18" hasCustomPrompt="1"/>
          </p:nvPr>
        </p:nvSpPr>
        <p:spPr>
          <a:xfrm>
            <a:off x="1346202" y="5308199"/>
            <a:ext cx="6426198" cy="310871"/>
          </a:xfrm>
        </p:spPr>
        <p:txBody>
          <a:bodyPr vert="horz" lIns="91440" tIns="45720" rIns="91440" bIns="45720" rtlCol="0">
            <a:normAutofit/>
          </a:bodyPr>
          <a:lstStyle>
            <a:lvl1pPr marL="0" indent="0" algn="l">
              <a:buNone/>
              <a:defRPr lang="zh-CN" altLang="en-US" sz="1400" smtClean="0">
                <a:solidFill>
                  <a:schemeClr val="accent1">
                    <a:lumMod val="60000"/>
                    <a:lumOff val="40000"/>
                  </a:schemeClr>
                </a:solidFill>
              </a:defRPr>
            </a:lvl1pPr>
            <a:lvl2pPr>
              <a:defRPr lang="zh-CN" altLang="en-US" sz="2000" smtClean="0"/>
            </a:lvl2pPr>
            <a:lvl3pPr>
              <a:defRPr lang="zh-CN" altLang="en-US" sz="1800" smtClean="0"/>
            </a:lvl3pPr>
            <a:lvl4pPr>
              <a:defRPr lang="zh-CN" altLang="en-US" sz="1600" smtClean="0"/>
            </a:lvl4pPr>
            <a:lvl5pPr>
              <a:defRPr lang="zh-CN" altLang="en-US" sz="1600"/>
            </a:lvl5pPr>
          </a:lstStyle>
          <a:p>
            <a:pPr marL="228589" marR="0" lvl="0" indent="-228589" fontAlgn="auto">
              <a:spcAft>
                <a:spcPts val="0"/>
              </a:spcAft>
              <a:buClrTx/>
              <a:buSzTx/>
              <a:tabLst/>
            </a:pPr>
            <a:r>
              <a:rPr lang="en-US" altLang="zh-CN" dirty="0"/>
              <a:t>Data</a:t>
            </a:r>
          </a:p>
        </p:txBody>
      </p:sp>
      <p:sp>
        <p:nvSpPr>
          <p:cNvPr id="6" name="文本占位符 5">
            <a:extLst>
              <a:ext uri="{FF2B5EF4-FFF2-40B4-BE49-F238E27FC236}">
                <a16:creationId xmlns:a16="http://schemas.microsoft.com/office/drawing/2014/main" id="{05EBDA4F-7210-4CAE-8333-80DB24212E78}"/>
              </a:ext>
            </a:extLst>
          </p:cNvPr>
          <p:cNvSpPr>
            <a:spLocks noGrp="1"/>
          </p:cNvSpPr>
          <p:nvPr>
            <p:ph type="body" sz="quarter" idx="10" hasCustomPrompt="1"/>
          </p:nvPr>
        </p:nvSpPr>
        <p:spPr>
          <a:xfrm>
            <a:off x="1346204" y="5011928"/>
            <a:ext cx="6426198" cy="296271"/>
          </a:xfrm>
        </p:spPr>
        <p:txBody>
          <a:bodyPr vert="horz" anchor="ctr">
            <a:noAutofit/>
          </a:bodyPr>
          <a:lstStyle>
            <a:lvl1pPr marL="0" indent="0" algn="l">
              <a:buNone/>
              <a:defRPr sz="1400" b="0">
                <a:solidFill>
                  <a:schemeClr val="accent1">
                    <a:lumMod val="60000"/>
                    <a:lumOff val="40000"/>
                  </a:schemeClr>
                </a:solidFill>
              </a:defRPr>
            </a:lvl1pPr>
            <a:lvl2pPr marL="457177" indent="0">
              <a:buNone/>
              <a:defRPr/>
            </a:lvl2pPr>
            <a:lvl3pPr marL="914353" indent="0">
              <a:buNone/>
              <a:defRPr/>
            </a:lvl3pPr>
            <a:lvl4pPr marL="1371531" indent="0">
              <a:buNone/>
              <a:defRPr/>
            </a:lvl4pPr>
            <a:lvl5pPr marL="1828709" indent="0">
              <a:buNone/>
              <a:defRPr/>
            </a:lvl5pPr>
          </a:lstStyle>
          <a:p>
            <a:pPr lvl="0"/>
            <a:r>
              <a:rPr lang="en-US" altLang="zh-CN" dirty="0"/>
              <a:t>Signature</a:t>
            </a:r>
          </a:p>
        </p:txBody>
      </p:sp>
      <p:cxnSp>
        <p:nvCxnSpPr>
          <p:cNvPr id="7" name="直接连接符 6">
            <a:extLst>
              <a:ext uri="{FF2B5EF4-FFF2-40B4-BE49-F238E27FC236}">
                <a16:creationId xmlns:a16="http://schemas.microsoft.com/office/drawing/2014/main" id="{4DE2D5B4-CE35-4F64-ACE1-F6BA22748CB6}"/>
              </a:ext>
            </a:extLst>
          </p:cNvPr>
          <p:cNvCxnSpPr>
            <a:cxnSpLocks/>
          </p:cNvCxnSpPr>
          <p:nvPr userDrawn="1"/>
        </p:nvCxnSpPr>
        <p:spPr>
          <a:xfrm>
            <a:off x="1346202" y="4850767"/>
            <a:ext cx="6426198" cy="0"/>
          </a:xfrm>
          <a:prstGeom prst="line">
            <a:avLst/>
          </a:prstGeom>
          <a:ln>
            <a:solidFill>
              <a:srgbClr val="D1E1E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92984549"/>
      </p:ext>
    </p:extLst>
  </p:cSld>
  <p:clrMapOvr>
    <a:overrideClrMapping bg1="lt1" tx1="dk1" bg2="lt2" tx2="dk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ECBD73-681F-4C21-BC7B-94E9692DA9E7}"/>
              </a:ext>
            </a:extLst>
          </p:cNvPr>
          <p:cNvSpPr>
            <a:spLocks noGrp="1"/>
          </p:cNvSpPr>
          <p:nvPr>
            <p:ph type="title"/>
          </p:nvPr>
        </p:nvSpPr>
        <p:spPr>
          <a:xfrm>
            <a:off x="669924" y="-66673"/>
            <a:ext cx="10850563" cy="1028699"/>
          </a:xfrm>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C78D606-4248-4442-9493-16C939E2D65A}"/>
              </a:ext>
            </a:extLst>
          </p:cNvPr>
          <p:cNvSpPr>
            <a:spLocks noGrp="1"/>
          </p:cNvSpPr>
          <p:nvPr>
            <p:ph type="dt" sz="half" idx="10"/>
          </p:nvPr>
        </p:nvSpPr>
        <p:spPr/>
        <p:txBody>
          <a:bodyPr/>
          <a:lstStyle/>
          <a:p>
            <a:fld id="{6489D9C7-5DC6-4263-87FF-7C99F6FB63C3}" type="datetime1">
              <a:rPr lang="zh-CN" altLang="en-US" smtClean="0"/>
              <a:pPr/>
              <a:t>2021/7/27</a:t>
            </a:fld>
            <a:endParaRPr lang="zh-CN" altLang="en-US"/>
          </a:p>
        </p:txBody>
      </p:sp>
      <p:sp>
        <p:nvSpPr>
          <p:cNvPr id="4" name="页脚占位符 3">
            <a:extLst>
              <a:ext uri="{FF2B5EF4-FFF2-40B4-BE49-F238E27FC236}">
                <a16:creationId xmlns:a16="http://schemas.microsoft.com/office/drawing/2014/main" id="{DEAFA4AD-0B1D-4F6B-8AE2-513102DF38DA}"/>
              </a:ext>
            </a:extLst>
          </p:cNvPr>
          <p:cNvSpPr>
            <a:spLocks noGrp="1"/>
          </p:cNvSpPr>
          <p:nvPr>
            <p:ph type="ftr" sz="quarter" idx="11"/>
          </p:nvPr>
        </p:nvSpPr>
        <p:spPr/>
        <p:txBody>
          <a:bodyPr/>
          <a:lstStyle/>
          <a:p>
            <a:r>
              <a:rPr lang="en-US" altLang="zh-CN"/>
              <a:t>www.islide.cc</a:t>
            </a:r>
            <a:endParaRPr lang="zh-CN" altLang="en-US" dirty="0"/>
          </a:p>
        </p:txBody>
      </p:sp>
      <p:sp>
        <p:nvSpPr>
          <p:cNvPr id="5" name="灯片编号占位符 4">
            <a:extLst>
              <a:ext uri="{FF2B5EF4-FFF2-40B4-BE49-F238E27FC236}">
                <a16:creationId xmlns:a16="http://schemas.microsoft.com/office/drawing/2014/main" id="{F2F80899-3942-4043-AF80-1AFB013C2072}"/>
              </a:ext>
            </a:extLst>
          </p:cNvPr>
          <p:cNvSpPr>
            <a:spLocks noGrp="1"/>
          </p:cNvSpPr>
          <p:nvPr>
            <p:ph type="sldNum" sz="quarter" idx="12"/>
          </p:nvPr>
        </p:nvSpPr>
        <p:spPr/>
        <p:txBody>
          <a:bodyPr/>
          <a:lstStyle/>
          <a:p>
            <a:fld id="{5DD3DB80-B894-403A-B48E-6FDC1A72010E}" type="slidenum">
              <a:rPr lang="zh-CN" altLang="en-US" smtClean="0"/>
              <a:pPr/>
              <a:t>‹#›</a:t>
            </a:fld>
            <a:endParaRPr lang="zh-CN" altLang="en-US"/>
          </a:p>
        </p:txBody>
      </p:sp>
    </p:spTree>
    <p:extLst>
      <p:ext uri="{BB962C8B-B14F-4D97-AF65-F5344CB8AC3E}">
        <p14:creationId xmlns:p14="http://schemas.microsoft.com/office/powerpoint/2010/main" val="26801060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65564C18-9612-4190-8B58-68F70B6CAD36}"/>
              </a:ext>
            </a:extLst>
          </p:cNvPr>
          <p:cNvSpPr>
            <a:spLocks noGrp="1"/>
          </p:cNvSpPr>
          <p:nvPr>
            <p:ph type="title"/>
          </p:nvPr>
        </p:nvSpPr>
        <p:spPr>
          <a:xfrm>
            <a:off x="266700" y="242889"/>
            <a:ext cx="10515600" cy="492124"/>
          </a:xfrm>
          <a:prstGeom prst="rect">
            <a:avLst/>
          </a:prstGeom>
        </p:spPr>
        <p:txBody>
          <a:bodyPr>
            <a:noAutofit/>
          </a:bodyPr>
          <a:lstStyle>
            <a:lvl1pPr>
              <a:defRPr sz="2800" b="1"/>
            </a:lvl1pPr>
          </a:lstStyle>
          <a:p>
            <a:r>
              <a:rPr lang="en-US" altLang="zh-CN"/>
              <a:t>Click to edit Master title style</a:t>
            </a:r>
            <a:endParaRPr lang="zh-CN" altLang="en-US"/>
          </a:p>
        </p:txBody>
      </p:sp>
      <p:sp>
        <p:nvSpPr>
          <p:cNvPr id="13" name="Content Placeholder 2">
            <a:extLst>
              <a:ext uri="{FF2B5EF4-FFF2-40B4-BE49-F238E27FC236}">
                <a16:creationId xmlns:a16="http://schemas.microsoft.com/office/drawing/2014/main" id="{124ABE4C-85B2-4502-9178-116369C76E81}"/>
              </a:ext>
            </a:extLst>
          </p:cNvPr>
          <p:cNvSpPr>
            <a:spLocks noGrp="1"/>
          </p:cNvSpPr>
          <p:nvPr>
            <p:ph idx="1"/>
          </p:nvPr>
        </p:nvSpPr>
        <p:spPr>
          <a:xfrm>
            <a:off x="266700" y="1015998"/>
            <a:ext cx="11782425" cy="5508623"/>
          </a:xfrm>
          <a:prstGeom prst="rect">
            <a:avLst/>
          </a:prstGeom>
        </p:spPr>
        <p:txBody>
          <a:bodyPr>
            <a:normAutofit/>
          </a:bodyPr>
          <a:lstStyle>
            <a:lvl1pPr>
              <a:lnSpc>
                <a:spcPct val="130000"/>
              </a:lnSpc>
              <a:defRPr sz="1800"/>
            </a:lvl1pPr>
            <a:lvl2pPr>
              <a:lnSpc>
                <a:spcPct val="130000"/>
              </a:lnSpc>
              <a:defRPr sz="1800"/>
            </a:lvl2pPr>
            <a:lvl3pPr>
              <a:lnSpc>
                <a:spcPct val="130000"/>
              </a:lnSpc>
              <a:defRPr sz="1800"/>
            </a:lvl3pPr>
            <a:lvl4pPr>
              <a:lnSpc>
                <a:spcPct val="130000"/>
              </a:lnSpc>
              <a:defRPr sz="1800"/>
            </a:lvl4pPr>
            <a:lvl5pPr>
              <a:lnSpc>
                <a:spcPct val="130000"/>
              </a:lnSpc>
              <a:defRPr sz="1800"/>
            </a:lvl5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14" name="Rectangle 13">
            <a:extLst>
              <a:ext uri="{FF2B5EF4-FFF2-40B4-BE49-F238E27FC236}">
                <a16:creationId xmlns:a16="http://schemas.microsoft.com/office/drawing/2014/main" id="{634F5794-A908-4377-8145-90971217ADCE}"/>
              </a:ext>
            </a:extLst>
          </p:cNvPr>
          <p:cNvSpPr/>
          <p:nvPr userDrawn="1"/>
        </p:nvSpPr>
        <p:spPr>
          <a:xfrm>
            <a:off x="0" y="6696075"/>
            <a:ext cx="12192000" cy="16192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Rectangle 14">
            <a:extLst>
              <a:ext uri="{FF2B5EF4-FFF2-40B4-BE49-F238E27FC236}">
                <a16:creationId xmlns:a16="http://schemas.microsoft.com/office/drawing/2014/main" id="{96F3E210-105E-4B54-8BB9-547D68C1329C}"/>
              </a:ext>
            </a:extLst>
          </p:cNvPr>
          <p:cNvSpPr/>
          <p:nvPr userDrawn="1"/>
        </p:nvSpPr>
        <p:spPr>
          <a:xfrm>
            <a:off x="0" y="0"/>
            <a:ext cx="12192000" cy="16192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6" name="Straight Connector 15">
            <a:extLst>
              <a:ext uri="{FF2B5EF4-FFF2-40B4-BE49-F238E27FC236}">
                <a16:creationId xmlns:a16="http://schemas.microsoft.com/office/drawing/2014/main" id="{7635861C-55B6-47DC-871A-3E052E062756}"/>
              </a:ext>
            </a:extLst>
          </p:cNvPr>
          <p:cNvCxnSpPr/>
          <p:nvPr userDrawn="1"/>
        </p:nvCxnSpPr>
        <p:spPr>
          <a:xfrm>
            <a:off x="266700" y="819150"/>
            <a:ext cx="5829300" cy="0"/>
          </a:xfrm>
          <a:prstGeom prst="line">
            <a:avLst/>
          </a:prstGeom>
          <a:ln>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60459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65564C18-9612-4190-8B58-68F70B6CAD36}"/>
              </a:ext>
            </a:extLst>
          </p:cNvPr>
          <p:cNvSpPr>
            <a:spLocks noGrp="1"/>
          </p:cNvSpPr>
          <p:nvPr>
            <p:ph type="title"/>
          </p:nvPr>
        </p:nvSpPr>
        <p:spPr>
          <a:xfrm>
            <a:off x="266700" y="242889"/>
            <a:ext cx="10515600" cy="492124"/>
          </a:xfrm>
          <a:prstGeom prst="rect">
            <a:avLst/>
          </a:prstGeom>
        </p:spPr>
        <p:txBody>
          <a:bodyPr>
            <a:noAutofit/>
          </a:bodyPr>
          <a:lstStyle>
            <a:lvl1pPr>
              <a:defRPr sz="2800" b="1"/>
            </a:lvl1pPr>
          </a:lstStyle>
          <a:p>
            <a:r>
              <a:rPr lang="en-US" altLang="zh-CN"/>
              <a:t>Click to edit Master title style</a:t>
            </a:r>
            <a:endParaRPr lang="zh-CN" altLang="en-US"/>
          </a:p>
        </p:txBody>
      </p:sp>
      <p:sp>
        <p:nvSpPr>
          <p:cNvPr id="13" name="Content Placeholder 2">
            <a:extLst>
              <a:ext uri="{FF2B5EF4-FFF2-40B4-BE49-F238E27FC236}">
                <a16:creationId xmlns:a16="http://schemas.microsoft.com/office/drawing/2014/main" id="{124ABE4C-85B2-4502-9178-116369C76E81}"/>
              </a:ext>
            </a:extLst>
          </p:cNvPr>
          <p:cNvSpPr>
            <a:spLocks noGrp="1"/>
          </p:cNvSpPr>
          <p:nvPr>
            <p:ph idx="1"/>
          </p:nvPr>
        </p:nvSpPr>
        <p:spPr>
          <a:xfrm>
            <a:off x="266700" y="1015998"/>
            <a:ext cx="11782425" cy="5508623"/>
          </a:xfrm>
          <a:prstGeom prst="rect">
            <a:avLst/>
          </a:prstGeom>
        </p:spPr>
        <p:txBody>
          <a:bodyPr>
            <a:normAutofit/>
          </a:bodyPr>
          <a:lstStyle>
            <a:lvl1pPr>
              <a:lnSpc>
                <a:spcPct val="130000"/>
              </a:lnSpc>
              <a:defRPr sz="1800"/>
            </a:lvl1pPr>
            <a:lvl2pPr>
              <a:lnSpc>
                <a:spcPct val="130000"/>
              </a:lnSpc>
              <a:defRPr sz="1800"/>
            </a:lvl2pPr>
            <a:lvl3pPr>
              <a:lnSpc>
                <a:spcPct val="130000"/>
              </a:lnSpc>
              <a:defRPr sz="1800"/>
            </a:lvl3pPr>
            <a:lvl4pPr>
              <a:lnSpc>
                <a:spcPct val="130000"/>
              </a:lnSpc>
              <a:defRPr sz="1800"/>
            </a:lvl4pPr>
            <a:lvl5pPr>
              <a:lnSpc>
                <a:spcPct val="130000"/>
              </a:lnSpc>
              <a:defRPr sz="1800"/>
            </a:lvl5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14" name="Rectangle 13">
            <a:extLst>
              <a:ext uri="{FF2B5EF4-FFF2-40B4-BE49-F238E27FC236}">
                <a16:creationId xmlns:a16="http://schemas.microsoft.com/office/drawing/2014/main" id="{634F5794-A908-4377-8145-90971217ADCE}"/>
              </a:ext>
            </a:extLst>
          </p:cNvPr>
          <p:cNvSpPr/>
          <p:nvPr userDrawn="1"/>
        </p:nvSpPr>
        <p:spPr>
          <a:xfrm>
            <a:off x="0" y="6696075"/>
            <a:ext cx="12192000" cy="16192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Rectangle 14">
            <a:extLst>
              <a:ext uri="{FF2B5EF4-FFF2-40B4-BE49-F238E27FC236}">
                <a16:creationId xmlns:a16="http://schemas.microsoft.com/office/drawing/2014/main" id="{96F3E210-105E-4B54-8BB9-547D68C1329C}"/>
              </a:ext>
            </a:extLst>
          </p:cNvPr>
          <p:cNvSpPr/>
          <p:nvPr userDrawn="1"/>
        </p:nvSpPr>
        <p:spPr>
          <a:xfrm>
            <a:off x="0" y="0"/>
            <a:ext cx="12192000" cy="16192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6" name="Straight Connector 15">
            <a:extLst>
              <a:ext uri="{FF2B5EF4-FFF2-40B4-BE49-F238E27FC236}">
                <a16:creationId xmlns:a16="http://schemas.microsoft.com/office/drawing/2014/main" id="{7635861C-55B6-47DC-871A-3E052E062756}"/>
              </a:ext>
            </a:extLst>
          </p:cNvPr>
          <p:cNvCxnSpPr/>
          <p:nvPr userDrawn="1"/>
        </p:nvCxnSpPr>
        <p:spPr>
          <a:xfrm>
            <a:off x="266700" y="819150"/>
            <a:ext cx="5829300" cy="0"/>
          </a:xfrm>
          <a:prstGeom prst="line">
            <a:avLst/>
          </a:prstGeom>
          <a:ln>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92090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D2195C-D52B-458D-989D-0D5C4F6CFF83}"/>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ltLang="zh-CN"/>
              <a:t>Click to edit Master title style</a:t>
            </a:r>
            <a:endParaRPr lang="zh-CN" altLang="en-US"/>
          </a:p>
        </p:txBody>
      </p:sp>
      <p:sp>
        <p:nvSpPr>
          <p:cNvPr id="3" name="Text Placeholder 2">
            <a:extLst>
              <a:ext uri="{FF2B5EF4-FFF2-40B4-BE49-F238E27FC236}">
                <a16:creationId xmlns:a16="http://schemas.microsoft.com/office/drawing/2014/main" id="{40A25040-C59C-4ECC-889B-104D8414EC7D}"/>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ltLang="zh-CN"/>
              <a:t>Click to edit Master text styles</a:t>
            </a:r>
          </a:p>
        </p:txBody>
      </p:sp>
      <p:sp>
        <p:nvSpPr>
          <p:cNvPr id="4" name="Date Placeholder 3">
            <a:extLst>
              <a:ext uri="{FF2B5EF4-FFF2-40B4-BE49-F238E27FC236}">
                <a16:creationId xmlns:a16="http://schemas.microsoft.com/office/drawing/2014/main" id="{A122B941-32E6-4CDE-A5D9-E90D18F05515}"/>
              </a:ext>
            </a:extLst>
          </p:cNvPr>
          <p:cNvSpPr>
            <a:spLocks noGrp="1"/>
          </p:cNvSpPr>
          <p:nvPr>
            <p:ph type="dt" sz="half" idx="10"/>
          </p:nvPr>
        </p:nvSpPr>
        <p:spPr>
          <a:xfrm>
            <a:off x="838200" y="6356350"/>
            <a:ext cx="2743200" cy="365125"/>
          </a:xfrm>
          <a:prstGeom prst="rect">
            <a:avLst/>
          </a:prstGeom>
        </p:spPr>
        <p:txBody>
          <a:bodyPr/>
          <a:lstStyle/>
          <a:p>
            <a:fld id="{62B34458-4A21-45A7-87CA-45A2FAB3996B}" type="datetimeFigureOut">
              <a:rPr lang="zh-CN" altLang="en-US" smtClean="0"/>
              <a:t>2021/7/27</a:t>
            </a:fld>
            <a:endParaRPr lang="zh-CN" altLang="en-US"/>
          </a:p>
        </p:txBody>
      </p:sp>
      <p:sp>
        <p:nvSpPr>
          <p:cNvPr id="5" name="Footer Placeholder 4">
            <a:extLst>
              <a:ext uri="{FF2B5EF4-FFF2-40B4-BE49-F238E27FC236}">
                <a16:creationId xmlns:a16="http://schemas.microsoft.com/office/drawing/2014/main" id="{69ECAE99-0956-4D62-8BF8-E811B8A06D59}"/>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Slide Number Placeholder 5">
            <a:extLst>
              <a:ext uri="{FF2B5EF4-FFF2-40B4-BE49-F238E27FC236}">
                <a16:creationId xmlns:a16="http://schemas.microsoft.com/office/drawing/2014/main" id="{6E2485AE-9690-4522-A797-32D463DCA8E1}"/>
              </a:ext>
            </a:extLst>
          </p:cNvPr>
          <p:cNvSpPr>
            <a:spLocks noGrp="1"/>
          </p:cNvSpPr>
          <p:nvPr>
            <p:ph type="sldNum" sz="quarter" idx="12"/>
          </p:nvPr>
        </p:nvSpPr>
        <p:spPr>
          <a:xfrm>
            <a:off x="8610600" y="6356350"/>
            <a:ext cx="2743200" cy="365125"/>
          </a:xfrm>
          <a:prstGeom prst="rect">
            <a:avLst/>
          </a:prstGeom>
        </p:spPr>
        <p:txBody>
          <a:bodyPr/>
          <a:lstStyle/>
          <a:p>
            <a:fld id="{C9F258D0-6E3A-4100-82AB-FB32F6C4DF0B}" type="slidenum">
              <a:rPr lang="zh-CN" altLang="en-US" smtClean="0"/>
              <a:t>‹#›</a:t>
            </a:fld>
            <a:endParaRPr lang="zh-CN" altLang="en-US"/>
          </a:p>
        </p:txBody>
      </p:sp>
    </p:spTree>
    <p:extLst>
      <p:ext uri="{BB962C8B-B14F-4D97-AF65-F5344CB8AC3E}">
        <p14:creationId xmlns:p14="http://schemas.microsoft.com/office/powerpoint/2010/main" val="39689975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7F0209-764F-4A66-850A-D952F51C5643}"/>
              </a:ext>
            </a:extLst>
          </p:cNvPr>
          <p:cNvSpPr>
            <a:spLocks noGrp="1"/>
          </p:cNvSpPr>
          <p:nvPr>
            <p:ph type="title"/>
          </p:nvPr>
        </p:nvSpPr>
        <p:spPr>
          <a:xfrm>
            <a:off x="838200" y="365125"/>
            <a:ext cx="10515600" cy="1325563"/>
          </a:xfrm>
          <a:prstGeom prst="rect">
            <a:avLst/>
          </a:prstGeom>
        </p:spPr>
        <p:txBody>
          <a:bodyPr/>
          <a:lstStyle/>
          <a:p>
            <a:r>
              <a:rPr lang="en-US" altLang="zh-CN"/>
              <a:t>Click to edit Master title style</a:t>
            </a:r>
            <a:endParaRPr lang="zh-CN" altLang="en-US"/>
          </a:p>
        </p:txBody>
      </p:sp>
      <p:sp>
        <p:nvSpPr>
          <p:cNvPr id="3" name="Content Placeholder 2">
            <a:extLst>
              <a:ext uri="{FF2B5EF4-FFF2-40B4-BE49-F238E27FC236}">
                <a16:creationId xmlns:a16="http://schemas.microsoft.com/office/drawing/2014/main" id="{8A9D1767-AD11-4098-A9D5-EEB1307F5B3F}"/>
              </a:ext>
            </a:extLst>
          </p:cNvPr>
          <p:cNvSpPr>
            <a:spLocks noGrp="1"/>
          </p:cNvSpPr>
          <p:nvPr>
            <p:ph sz="half" idx="1"/>
          </p:nvPr>
        </p:nvSpPr>
        <p:spPr>
          <a:xfrm>
            <a:off x="838200" y="1825625"/>
            <a:ext cx="5181600" cy="4351338"/>
          </a:xfrm>
          <a:prstGeom prst="rect">
            <a:avLst/>
          </a:prstGeo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a:extLst>
              <a:ext uri="{FF2B5EF4-FFF2-40B4-BE49-F238E27FC236}">
                <a16:creationId xmlns:a16="http://schemas.microsoft.com/office/drawing/2014/main" id="{40CF2440-7BCD-44FE-8105-857782E6871B}"/>
              </a:ext>
            </a:extLst>
          </p:cNvPr>
          <p:cNvSpPr>
            <a:spLocks noGrp="1"/>
          </p:cNvSpPr>
          <p:nvPr>
            <p:ph sz="half" idx="2"/>
          </p:nvPr>
        </p:nvSpPr>
        <p:spPr>
          <a:xfrm>
            <a:off x="6172200" y="1825625"/>
            <a:ext cx="5181600" cy="4351338"/>
          </a:xfrm>
          <a:prstGeom prst="rect">
            <a:avLst/>
          </a:prstGeo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Date Placeholder 4">
            <a:extLst>
              <a:ext uri="{FF2B5EF4-FFF2-40B4-BE49-F238E27FC236}">
                <a16:creationId xmlns:a16="http://schemas.microsoft.com/office/drawing/2014/main" id="{F4F7FF02-3221-47E0-9323-5EEA5180EE43}"/>
              </a:ext>
            </a:extLst>
          </p:cNvPr>
          <p:cNvSpPr>
            <a:spLocks noGrp="1"/>
          </p:cNvSpPr>
          <p:nvPr>
            <p:ph type="dt" sz="half" idx="10"/>
          </p:nvPr>
        </p:nvSpPr>
        <p:spPr>
          <a:xfrm>
            <a:off x="838200" y="6356350"/>
            <a:ext cx="2743200" cy="365125"/>
          </a:xfrm>
          <a:prstGeom prst="rect">
            <a:avLst/>
          </a:prstGeom>
        </p:spPr>
        <p:txBody>
          <a:bodyPr/>
          <a:lstStyle/>
          <a:p>
            <a:fld id="{62B34458-4A21-45A7-87CA-45A2FAB3996B}" type="datetimeFigureOut">
              <a:rPr lang="zh-CN" altLang="en-US" smtClean="0"/>
              <a:t>2021/7/27</a:t>
            </a:fld>
            <a:endParaRPr lang="zh-CN" altLang="en-US"/>
          </a:p>
        </p:txBody>
      </p:sp>
      <p:sp>
        <p:nvSpPr>
          <p:cNvPr id="6" name="Footer Placeholder 5">
            <a:extLst>
              <a:ext uri="{FF2B5EF4-FFF2-40B4-BE49-F238E27FC236}">
                <a16:creationId xmlns:a16="http://schemas.microsoft.com/office/drawing/2014/main" id="{C155DADB-7188-4B50-B66C-989EA830A628}"/>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Slide Number Placeholder 6">
            <a:extLst>
              <a:ext uri="{FF2B5EF4-FFF2-40B4-BE49-F238E27FC236}">
                <a16:creationId xmlns:a16="http://schemas.microsoft.com/office/drawing/2014/main" id="{14ED09CD-BA95-4A88-BD77-511B32BDF0AA}"/>
              </a:ext>
            </a:extLst>
          </p:cNvPr>
          <p:cNvSpPr>
            <a:spLocks noGrp="1"/>
          </p:cNvSpPr>
          <p:nvPr>
            <p:ph type="sldNum" sz="quarter" idx="12"/>
          </p:nvPr>
        </p:nvSpPr>
        <p:spPr>
          <a:xfrm>
            <a:off x="8610600" y="6356350"/>
            <a:ext cx="2743200" cy="365125"/>
          </a:xfrm>
          <a:prstGeom prst="rect">
            <a:avLst/>
          </a:prstGeom>
        </p:spPr>
        <p:txBody>
          <a:bodyPr/>
          <a:lstStyle/>
          <a:p>
            <a:fld id="{C9F258D0-6E3A-4100-82AB-FB32F6C4DF0B}" type="slidenum">
              <a:rPr lang="zh-CN" altLang="en-US" smtClean="0"/>
              <a:t>‹#›</a:t>
            </a:fld>
            <a:endParaRPr lang="zh-CN" altLang="en-US"/>
          </a:p>
        </p:txBody>
      </p:sp>
    </p:spTree>
    <p:extLst>
      <p:ext uri="{BB962C8B-B14F-4D97-AF65-F5344CB8AC3E}">
        <p14:creationId xmlns:p14="http://schemas.microsoft.com/office/powerpoint/2010/main" val="19730717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2C1A18-C107-4263-968B-7F18236BE205}"/>
              </a:ext>
            </a:extLst>
          </p:cNvPr>
          <p:cNvSpPr>
            <a:spLocks noGrp="1"/>
          </p:cNvSpPr>
          <p:nvPr>
            <p:ph type="title"/>
          </p:nvPr>
        </p:nvSpPr>
        <p:spPr>
          <a:xfrm>
            <a:off x="839788" y="365125"/>
            <a:ext cx="10515600" cy="1325563"/>
          </a:xfrm>
          <a:prstGeom prst="rect">
            <a:avLst/>
          </a:prstGeom>
        </p:spPr>
        <p:txBody>
          <a:bodyPr/>
          <a:lstStyle/>
          <a:p>
            <a:r>
              <a:rPr lang="en-US" altLang="zh-CN"/>
              <a:t>Click to edit Master title style</a:t>
            </a:r>
            <a:endParaRPr lang="zh-CN" altLang="en-US"/>
          </a:p>
        </p:txBody>
      </p:sp>
      <p:sp>
        <p:nvSpPr>
          <p:cNvPr id="3" name="Text Placeholder 2">
            <a:extLst>
              <a:ext uri="{FF2B5EF4-FFF2-40B4-BE49-F238E27FC236}">
                <a16:creationId xmlns:a16="http://schemas.microsoft.com/office/drawing/2014/main" id="{DAF06A5E-DD67-4340-B9ED-F2F03E779E32}"/>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a:extLst>
              <a:ext uri="{FF2B5EF4-FFF2-40B4-BE49-F238E27FC236}">
                <a16:creationId xmlns:a16="http://schemas.microsoft.com/office/drawing/2014/main" id="{1BF98D16-CA97-46FB-9319-E6570D9CC827}"/>
              </a:ext>
            </a:extLst>
          </p:cNvPr>
          <p:cNvSpPr>
            <a:spLocks noGrp="1"/>
          </p:cNvSpPr>
          <p:nvPr>
            <p:ph sz="half" idx="2"/>
          </p:nvPr>
        </p:nvSpPr>
        <p:spPr>
          <a:xfrm>
            <a:off x="839788" y="2505075"/>
            <a:ext cx="5157787" cy="3684588"/>
          </a:xfrm>
          <a:prstGeom prst="rect">
            <a:avLst/>
          </a:prstGeo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Text Placeholder 4">
            <a:extLst>
              <a:ext uri="{FF2B5EF4-FFF2-40B4-BE49-F238E27FC236}">
                <a16:creationId xmlns:a16="http://schemas.microsoft.com/office/drawing/2014/main" id="{C091058E-8393-4D0C-BACE-E6E2B90AE10C}"/>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a:extLst>
              <a:ext uri="{FF2B5EF4-FFF2-40B4-BE49-F238E27FC236}">
                <a16:creationId xmlns:a16="http://schemas.microsoft.com/office/drawing/2014/main" id="{AF8EED5A-DCA2-4A33-BDE6-DC0CC3E733A7}"/>
              </a:ext>
            </a:extLst>
          </p:cNvPr>
          <p:cNvSpPr>
            <a:spLocks noGrp="1"/>
          </p:cNvSpPr>
          <p:nvPr>
            <p:ph sz="quarter" idx="4"/>
          </p:nvPr>
        </p:nvSpPr>
        <p:spPr>
          <a:xfrm>
            <a:off x="6172200" y="2505075"/>
            <a:ext cx="5183188" cy="3684588"/>
          </a:xfrm>
          <a:prstGeom prst="rect">
            <a:avLst/>
          </a:prstGeo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7" name="Date Placeholder 6">
            <a:extLst>
              <a:ext uri="{FF2B5EF4-FFF2-40B4-BE49-F238E27FC236}">
                <a16:creationId xmlns:a16="http://schemas.microsoft.com/office/drawing/2014/main" id="{99FD94C0-4A58-44FC-B7E9-77BC18C183A4}"/>
              </a:ext>
            </a:extLst>
          </p:cNvPr>
          <p:cNvSpPr>
            <a:spLocks noGrp="1"/>
          </p:cNvSpPr>
          <p:nvPr>
            <p:ph type="dt" sz="half" idx="10"/>
          </p:nvPr>
        </p:nvSpPr>
        <p:spPr>
          <a:xfrm>
            <a:off x="838200" y="6356350"/>
            <a:ext cx="2743200" cy="365125"/>
          </a:xfrm>
          <a:prstGeom prst="rect">
            <a:avLst/>
          </a:prstGeom>
        </p:spPr>
        <p:txBody>
          <a:bodyPr/>
          <a:lstStyle/>
          <a:p>
            <a:fld id="{62B34458-4A21-45A7-87CA-45A2FAB3996B}" type="datetimeFigureOut">
              <a:rPr lang="zh-CN" altLang="en-US" smtClean="0"/>
              <a:t>2021/7/27</a:t>
            </a:fld>
            <a:endParaRPr lang="zh-CN" altLang="en-US"/>
          </a:p>
        </p:txBody>
      </p:sp>
      <p:sp>
        <p:nvSpPr>
          <p:cNvPr id="8" name="Footer Placeholder 7">
            <a:extLst>
              <a:ext uri="{FF2B5EF4-FFF2-40B4-BE49-F238E27FC236}">
                <a16:creationId xmlns:a16="http://schemas.microsoft.com/office/drawing/2014/main" id="{E388404D-153B-43C1-9705-263951875BF9}"/>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Slide Number Placeholder 8">
            <a:extLst>
              <a:ext uri="{FF2B5EF4-FFF2-40B4-BE49-F238E27FC236}">
                <a16:creationId xmlns:a16="http://schemas.microsoft.com/office/drawing/2014/main" id="{E831480E-742C-4F39-9FF8-00D0321124DE}"/>
              </a:ext>
            </a:extLst>
          </p:cNvPr>
          <p:cNvSpPr>
            <a:spLocks noGrp="1"/>
          </p:cNvSpPr>
          <p:nvPr>
            <p:ph type="sldNum" sz="quarter" idx="12"/>
          </p:nvPr>
        </p:nvSpPr>
        <p:spPr>
          <a:xfrm>
            <a:off x="8610600" y="6356350"/>
            <a:ext cx="2743200" cy="365125"/>
          </a:xfrm>
          <a:prstGeom prst="rect">
            <a:avLst/>
          </a:prstGeom>
        </p:spPr>
        <p:txBody>
          <a:bodyPr/>
          <a:lstStyle/>
          <a:p>
            <a:fld id="{C9F258D0-6E3A-4100-82AB-FB32F6C4DF0B}" type="slidenum">
              <a:rPr lang="zh-CN" altLang="en-US" smtClean="0"/>
              <a:t>‹#›</a:t>
            </a:fld>
            <a:endParaRPr lang="zh-CN" altLang="en-US"/>
          </a:p>
        </p:txBody>
      </p:sp>
    </p:spTree>
    <p:extLst>
      <p:ext uri="{BB962C8B-B14F-4D97-AF65-F5344CB8AC3E}">
        <p14:creationId xmlns:p14="http://schemas.microsoft.com/office/powerpoint/2010/main" val="40791622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54F0A4-1484-4841-81D3-6DDC4894FC30}"/>
              </a:ext>
            </a:extLst>
          </p:cNvPr>
          <p:cNvSpPr>
            <a:spLocks noGrp="1"/>
          </p:cNvSpPr>
          <p:nvPr>
            <p:ph type="title"/>
          </p:nvPr>
        </p:nvSpPr>
        <p:spPr>
          <a:xfrm>
            <a:off x="838200" y="365125"/>
            <a:ext cx="10515600" cy="1325563"/>
          </a:xfrm>
          <a:prstGeom prst="rect">
            <a:avLst/>
          </a:prstGeom>
        </p:spPr>
        <p:txBody>
          <a:bodyPr/>
          <a:lstStyle/>
          <a:p>
            <a:r>
              <a:rPr lang="en-US" altLang="zh-CN"/>
              <a:t>Click to edit Master title style</a:t>
            </a:r>
            <a:endParaRPr lang="zh-CN" altLang="en-US"/>
          </a:p>
        </p:txBody>
      </p:sp>
      <p:sp>
        <p:nvSpPr>
          <p:cNvPr id="3" name="Date Placeholder 2">
            <a:extLst>
              <a:ext uri="{FF2B5EF4-FFF2-40B4-BE49-F238E27FC236}">
                <a16:creationId xmlns:a16="http://schemas.microsoft.com/office/drawing/2014/main" id="{59C76382-2D4D-45C5-8DED-B94CD05AD9DB}"/>
              </a:ext>
            </a:extLst>
          </p:cNvPr>
          <p:cNvSpPr>
            <a:spLocks noGrp="1"/>
          </p:cNvSpPr>
          <p:nvPr>
            <p:ph type="dt" sz="half" idx="10"/>
          </p:nvPr>
        </p:nvSpPr>
        <p:spPr>
          <a:xfrm>
            <a:off x="838200" y="6356350"/>
            <a:ext cx="2743200" cy="365125"/>
          </a:xfrm>
          <a:prstGeom prst="rect">
            <a:avLst/>
          </a:prstGeom>
        </p:spPr>
        <p:txBody>
          <a:bodyPr/>
          <a:lstStyle/>
          <a:p>
            <a:fld id="{62B34458-4A21-45A7-87CA-45A2FAB3996B}" type="datetimeFigureOut">
              <a:rPr lang="zh-CN" altLang="en-US" smtClean="0"/>
              <a:t>2021/7/27</a:t>
            </a:fld>
            <a:endParaRPr lang="zh-CN" altLang="en-US"/>
          </a:p>
        </p:txBody>
      </p:sp>
      <p:sp>
        <p:nvSpPr>
          <p:cNvPr id="4" name="Footer Placeholder 3">
            <a:extLst>
              <a:ext uri="{FF2B5EF4-FFF2-40B4-BE49-F238E27FC236}">
                <a16:creationId xmlns:a16="http://schemas.microsoft.com/office/drawing/2014/main" id="{A4972AEA-6553-48CD-B7F0-AB37506BFB57}"/>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Slide Number Placeholder 4">
            <a:extLst>
              <a:ext uri="{FF2B5EF4-FFF2-40B4-BE49-F238E27FC236}">
                <a16:creationId xmlns:a16="http://schemas.microsoft.com/office/drawing/2014/main" id="{EE5EF313-B138-469B-A2B3-4575178813DC}"/>
              </a:ext>
            </a:extLst>
          </p:cNvPr>
          <p:cNvSpPr>
            <a:spLocks noGrp="1"/>
          </p:cNvSpPr>
          <p:nvPr>
            <p:ph type="sldNum" sz="quarter" idx="12"/>
          </p:nvPr>
        </p:nvSpPr>
        <p:spPr>
          <a:xfrm>
            <a:off x="8610600" y="6356350"/>
            <a:ext cx="2743200" cy="365125"/>
          </a:xfrm>
          <a:prstGeom prst="rect">
            <a:avLst/>
          </a:prstGeom>
        </p:spPr>
        <p:txBody>
          <a:bodyPr/>
          <a:lstStyle/>
          <a:p>
            <a:fld id="{C9F258D0-6E3A-4100-82AB-FB32F6C4DF0B}" type="slidenum">
              <a:rPr lang="zh-CN" altLang="en-US" smtClean="0"/>
              <a:t>‹#›</a:t>
            </a:fld>
            <a:endParaRPr lang="zh-CN" altLang="en-US"/>
          </a:p>
        </p:txBody>
      </p:sp>
    </p:spTree>
    <p:extLst>
      <p:ext uri="{BB962C8B-B14F-4D97-AF65-F5344CB8AC3E}">
        <p14:creationId xmlns:p14="http://schemas.microsoft.com/office/powerpoint/2010/main" val="33596804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C94B792-6A84-47C3-A2E7-B9AFFAB4C352}"/>
              </a:ext>
            </a:extLst>
          </p:cNvPr>
          <p:cNvSpPr>
            <a:spLocks noGrp="1"/>
          </p:cNvSpPr>
          <p:nvPr>
            <p:ph type="dt" sz="half" idx="10"/>
          </p:nvPr>
        </p:nvSpPr>
        <p:spPr>
          <a:xfrm>
            <a:off x="838200" y="6356350"/>
            <a:ext cx="2743200" cy="365125"/>
          </a:xfrm>
          <a:prstGeom prst="rect">
            <a:avLst/>
          </a:prstGeom>
        </p:spPr>
        <p:txBody>
          <a:bodyPr/>
          <a:lstStyle/>
          <a:p>
            <a:fld id="{62B34458-4A21-45A7-87CA-45A2FAB3996B}" type="datetimeFigureOut">
              <a:rPr lang="zh-CN" altLang="en-US" smtClean="0"/>
              <a:t>2021/7/27</a:t>
            </a:fld>
            <a:endParaRPr lang="zh-CN" altLang="en-US"/>
          </a:p>
        </p:txBody>
      </p:sp>
      <p:sp>
        <p:nvSpPr>
          <p:cNvPr id="3" name="Footer Placeholder 2">
            <a:extLst>
              <a:ext uri="{FF2B5EF4-FFF2-40B4-BE49-F238E27FC236}">
                <a16:creationId xmlns:a16="http://schemas.microsoft.com/office/drawing/2014/main" id="{E936BCC5-A45C-40B5-861B-0D818A125285}"/>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Slide Number Placeholder 3">
            <a:extLst>
              <a:ext uri="{FF2B5EF4-FFF2-40B4-BE49-F238E27FC236}">
                <a16:creationId xmlns:a16="http://schemas.microsoft.com/office/drawing/2014/main" id="{87195F4B-D9B5-4444-9DB8-B12EAA3ABCBC}"/>
              </a:ext>
            </a:extLst>
          </p:cNvPr>
          <p:cNvSpPr>
            <a:spLocks noGrp="1"/>
          </p:cNvSpPr>
          <p:nvPr>
            <p:ph type="sldNum" sz="quarter" idx="12"/>
          </p:nvPr>
        </p:nvSpPr>
        <p:spPr>
          <a:xfrm>
            <a:off x="8610600" y="6356350"/>
            <a:ext cx="2743200" cy="365125"/>
          </a:xfrm>
          <a:prstGeom prst="rect">
            <a:avLst/>
          </a:prstGeom>
        </p:spPr>
        <p:txBody>
          <a:bodyPr/>
          <a:lstStyle/>
          <a:p>
            <a:fld id="{C9F258D0-6E3A-4100-82AB-FB32F6C4DF0B}" type="slidenum">
              <a:rPr lang="zh-CN" altLang="en-US" smtClean="0"/>
              <a:t>‹#›</a:t>
            </a:fld>
            <a:endParaRPr lang="zh-CN" altLang="en-US"/>
          </a:p>
        </p:txBody>
      </p:sp>
    </p:spTree>
    <p:extLst>
      <p:ext uri="{BB962C8B-B14F-4D97-AF65-F5344CB8AC3E}">
        <p14:creationId xmlns:p14="http://schemas.microsoft.com/office/powerpoint/2010/main" val="23200852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13D74-EB60-4BDE-8EA1-349123E3B2C3}"/>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ltLang="zh-CN"/>
              <a:t>Click to edit Master title style</a:t>
            </a:r>
            <a:endParaRPr lang="zh-CN" altLang="en-US"/>
          </a:p>
        </p:txBody>
      </p:sp>
      <p:sp>
        <p:nvSpPr>
          <p:cNvPr id="3" name="Content Placeholder 2">
            <a:extLst>
              <a:ext uri="{FF2B5EF4-FFF2-40B4-BE49-F238E27FC236}">
                <a16:creationId xmlns:a16="http://schemas.microsoft.com/office/drawing/2014/main" id="{4C25751A-7257-46FA-8833-367606106F7F}"/>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Text Placeholder 3">
            <a:extLst>
              <a:ext uri="{FF2B5EF4-FFF2-40B4-BE49-F238E27FC236}">
                <a16:creationId xmlns:a16="http://schemas.microsoft.com/office/drawing/2014/main" id="{5E7AB245-CDB0-4D7B-853D-743C27AC3853}"/>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5" name="Date Placeholder 4">
            <a:extLst>
              <a:ext uri="{FF2B5EF4-FFF2-40B4-BE49-F238E27FC236}">
                <a16:creationId xmlns:a16="http://schemas.microsoft.com/office/drawing/2014/main" id="{00138DB1-72A1-4117-AF2C-1753C35C17D2}"/>
              </a:ext>
            </a:extLst>
          </p:cNvPr>
          <p:cNvSpPr>
            <a:spLocks noGrp="1"/>
          </p:cNvSpPr>
          <p:nvPr>
            <p:ph type="dt" sz="half" idx="10"/>
          </p:nvPr>
        </p:nvSpPr>
        <p:spPr>
          <a:xfrm>
            <a:off x="838200" y="6356350"/>
            <a:ext cx="2743200" cy="365125"/>
          </a:xfrm>
          <a:prstGeom prst="rect">
            <a:avLst/>
          </a:prstGeom>
        </p:spPr>
        <p:txBody>
          <a:bodyPr/>
          <a:lstStyle/>
          <a:p>
            <a:fld id="{62B34458-4A21-45A7-87CA-45A2FAB3996B}" type="datetimeFigureOut">
              <a:rPr lang="zh-CN" altLang="en-US" smtClean="0"/>
              <a:t>2021/7/27</a:t>
            </a:fld>
            <a:endParaRPr lang="zh-CN" altLang="en-US"/>
          </a:p>
        </p:txBody>
      </p:sp>
      <p:sp>
        <p:nvSpPr>
          <p:cNvPr id="6" name="Footer Placeholder 5">
            <a:extLst>
              <a:ext uri="{FF2B5EF4-FFF2-40B4-BE49-F238E27FC236}">
                <a16:creationId xmlns:a16="http://schemas.microsoft.com/office/drawing/2014/main" id="{28B2FFBF-497A-42AF-9D77-D8B1E015A67F}"/>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Slide Number Placeholder 6">
            <a:extLst>
              <a:ext uri="{FF2B5EF4-FFF2-40B4-BE49-F238E27FC236}">
                <a16:creationId xmlns:a16="http://schemas.microsoft.com/office/drawing/2014/main" id="{809F428D-C1D4-4747-BAD1-CA0A2280DF6E}"/>
              </a:ext>
            </a:extLst>
          </p:cNvPr>
          <p:cNvSpPr>
            <a:spLocks noGrp="1"/>
          </p:cNvSpPr>
          <p:nvPr>
            <p:ph type="sldNum" sz="quarter" idx="12"/>
          </p:nvPr>
        </p:nvSpPr>
        <p:spPr>
          <a:xfrm>
            <a:off x="8610600" y="6356350"/>
            <a:ext cx="2743200" cy="365125"/>
          </a:xfrm>
          <a:prstGeom prst="rect">
            <a:avLst/>
          </a:prstGeom>
        </p:spPr>
        <p:txBody>
          <a:bodyPr/>
          <a:lstStyle/>
          <a:p>
            <a:fld id="{C9F258D0-6E3A-4100-82AB-FB32F6C4DF0B}" type="slidenum">
              <a:rPr lang="zh-CN" altLang="en-US" smtClean="0"/>
              <a:t>‹#›</a:t>
            </a:fld>
            <a:endParaRPr lang="zh-CN" altLang="en-US"/>
          </a:p>
        </p:txBody>
      </p:sp>
    </p:spTree>
    <p:extLst>
      <p:ext uri="{BB962C8B-B14F-4D97-AF65-F5344CB8AC3E}">
        <p14:creationId xmlns:p14="http://schemas.microsoft.com/office/powerpoint/2010/main" val="1231262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3AD5FE-F7B3-419E-A21B-B85AC629460F}"/>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ltLang="zh-CN"/>
              <a:t>Click to edit Master title style</a:t>
            </a:r>
            <a:endParaRPr lang="zh-CN" altLang="en-US"/>
          </a:p>
        </p:txBody>
      </p:sp>
      <p:sp>
        <p:nvSpPr>
          <p:cNvPr id="3" name="Picture Placeholder 2">
            <a:extLst>
              <a:ext uri="{FF2B5EF4-FFF2-40B4-BE49-F238E27FC236}">
                <a16:creationId xmlns:a16="http://schemas.microsoft.com/office/drawing/2014/main" id="{90BF729A-F792-4BEB-855E-327C8C1A1B18}"/>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Text Placeholder 3">
            <a:extLst>
              <a:ext uri="{FF2B5EF4-FFF2-40B4-BE49-F238E27FC236}">
                <a16:creationId xmlns:a16="http://schemas.microsoft.com/office/drawing/2014/main" id="{70DDD2E2-745B-4931-B9A2-775AD067BC58}"/>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5" name="Date Placeholder 4">
            <a:extLst>
              <a:ext uri="{FF2B5EF4-FFF2-40B4-BE49-F238E27FC236}">
                <a16:creationId xmlns:a16="http://schemas.microsoft.com/office/drawing/2014/main" id="{D69F5628-52FE-4FB5-837C-92AE0A556AEA}"/>
              </a:ext>
            </a:extLst>
          </p:cNvPr>
          <p:cNvSpPr>
            <a:spLocks noGrp="1"/>
          </p:cNvSpPr>
          <p:nvPr>
            <p:ph type="dt" sz="half" idx="10"/>
          </p:nvPr>
        </p:nvSpPr>
        <p:spPr>
          <a:xfrm>
            <a:off x="838200" y="6356350"/>
            <a:ext cx="2743200" cy="365125"/>
          </a:xfrm>
          <a:prstGeom prst="rect">
            <a:avLst/>
          </a:prstGeom>
        </p:spPr>
        <p:txBody>
          <a:bodyPr/>
          <a:lstStyle/>
          <a:p>
            <a:fld id="{62B34458-4A21-45A7-87CA-45A2FAB3996B}" type="datetimeFigureOut">
              <a:rPr lang="zh-CN" altLang="en-US" smtClean="0"/>
              <a:t>2021/7/27</a:t>
            </a:fld>
            <a:endParaRPr lang="zh-CN" altLang="en-US"/>
          </a:p>
        </p:txBody>
      </p:sp>
      <p:sp>
        <p:nvSpPr>
          <p:cNvPr id="6" name="Footer Placeholder 5">
            <a:extLst>
              <a:ext uri="{FF2B5EF4-FFF2-40B4-BE49-F238E27FC236}">
                <a16:creationId xmlns:a16="http://schemas.microsoft.com/office/drawing/2014/main" id="{83AD6BDC-68F8-46E7-8F1C-EBAC47B0AB27}"/>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Slide Number Placeholder 6">
            <a:extLst>
              <a:ext uri="{FF2B5EF4-FFF2-40B4-BE49-F238E27FC236}">
                <a16:creationId xmlns:a16="http://schemas.microsoft.com/office/drawing/2014/main" id="{C8FF6C42-8E26-43D1-A10A-AEC39384A916}"/>
              </a:ext>
            </a:extLst>
          </p:cNvPr>
          <p:cNvSpPr>
            <a:spLocks noGrp="1"/>
          </p:cNvSpPr>
          <p:nvPr>
            <p:ph type="sldNum" sz="quarter" idx="12"/>
          </p:nvPr>
        </p:nvSpPr>
        <p:spPr>
          <a:xfrm>
            <a:off x="8610600" y="6356350"/>
            <a:ext cx="2743200" cy="365125"/>
          </a:xfrm>
          <a:prstGeom prst="rect">
            <a:avLst/>
          </a:prstGeom>
        </p:spPr>
        <p:txBody>
          <a:bodyPr/>
          <a:lstStyle/>
          <a:p>
            <a:fld id="{C9F258D0-6E3A-4100-82AB-FB32F6C4DF0B}" type="slidenum">
              <a:rPr lang="zh-CN" altLang="en-US" smtClean="0"/>
              <a:t>‹#›</a:t>
            </a:fld>
            <a:endParaRPr lang="zh-CN" altLang="en-US"/>
          </a:p>
        </p:txBody>
      </p:sp>
    </p:spTree>
    <p:extLst>
      <p:ext uri="{BB962C8B-B14F-4D97-AF65-F5344CB8AC3E}">
        <p14:creationId xmlns:p14="http://schemas.microsoft.com/office/powerpoint/2010/main" val="20210538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5" Type="http://schemas.openxmlformats.org/officeDocument/2006/relationships/slideLayout" Target="../slideLayouts/slideLayout17.xml"/><Relationship Id="rId4" Type="http://schemas.openxmlformats.org/officeDocument/2006/relationships/slideLayout" Target="../slideLayouts/slideLayout16.xml"/><Relationship Id="rId9"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3771020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69924" y="1"/>
            <a:ext cx="10850563" cy="1028699"/>
          </a:xfrm>
          <a:prstGeom prst="rect">
            <a:avLst/>
          </a:prstGeom>
        </p:spPr>
        <p:txBody>
          <a:bodyPr vert="horz" lIns="91440" tIns="45720" rIns="91440" bIns="45720" rtlCol="0" anchor="b">
            <a:normAutofit/>
          </a:bodyPr>
          <a:lstStyle/>
          <a:p>
            <a:r>
              <a:rPr lang="en-US" altLang="zh-CN" dirty="0"/>
              <a:t>Click to edit Master title style</a:t>
            </a:r>
            <a:endParaRPr lang="zh-CN" altLang="en-US" dirty="0"/>
          </a:p>
        </p:txBody>
      </p:sp>
      <p:sp>
        <p:nvSpPr>
          <p:cNvPr id="3" name="文本占位符 2"/>
          <p:cNvSpPr>
            <a:spLocks noGrp="1"/>
          </p:cNvSpPr>
          <p:nvPr>
            <p:ph type="body" idx="1"/>
          </p:nvPr>
        </p:nvSpPr>
        <p:spPr>
          <a:xfrm>
            <a:off x="669924" y="1123950"/>
            <a:ext cx="10850563" cy="5019675"/>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zh-CN" altLang="en-US" dirty="0"/>
          </a:p>
        </p:txBody>
      </p:sp>
      <p:cxnSp>
        <p:nvCxnSpPr>
          <p:cNvPr id="7" name="直接连接符 6"/>
          <p:cNvCxnSpPr/>
          <p:nvPr userDrawn="1"/>
        </p:nvCxnSpPr>
        <p:spPr>
          <a:xfrm>
            <a:off x="669924" y="1028700"/>
            <a:ext cx="10850563" cy="0"/>
          </a:xfrm>
          <a:prstGeom prst="line">
            <a:avLst/>
          </a:prstGeom>
          <a:ln w="31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8" name="日期占位符 7">
            <a:extLst>
              <a:ext uri="{FF2B5EF4-FFF2-40B4-BE49-F238E27FC236}">
                <a16:creationId xmlns:a16="http://schemas.microsoft.com/office/drawing/2014/main" id="{04388434-9949-479C-A9C3-67A953F6A939}"/>
              </a:ext>
            </a:extLst>
          </p:cNvPr>
          <p:cNvSpPr>
            <a:spLocks noGrp="1"/>
          </p:cNvSpPr>
          <p:nvPr>
            <p:ph type="dt" sz="half" idx="2"/>
          </p:nvPr>
        </p:nvSpPr>
        <p:spPr>
          <a:xfrm>
            <a:off x="5401732" y="6240463"/>
            <a:ext cx="1388536" cy="206381"/>
          </a:xfrm>
          <a:prstGeom prst="rect">
            <a:avLst/>
          </a:prstGeom>
        </p:spPr>
        <p:txBody>
          <a:bodyPr vert="horz" lIns="91440" tIns="45720" rIns="91440" bIns="45720" rtlCol="0" anchor="ctr"/>
          <a:lstStyle>
            <a:lvl1pPr algn="ctr">
              <a:defRPr sz="1000">
                <a:solidFill>
                  <a:schemeClr val="tx1">
                    <a:lumMod val="50000"/>
                    <a:lumOff val="50000"/>
                  </a:schemeClr>
                </a:solidFill>
              </a:defRPr>
            </a:lvl1pPr>
          </a:lstStyle>
          <a:p>
            <a:fld id="{6489D9C7-5DC6-4263-87FF-7C99F6FB63C3}" type="datetime1">
              <a:rPr lang="zh-CN" altLang="en-US" smtClean="0"/>
              <a:pPr/>
              <a:t>2021/7/27</a:t>
            </a:fld>
            <a:endParaRPr lang="zh-CN" altLang="en-US"/>
          </a:p>
        </p:txBody>
      </p:sp>
      <p:sp>
        <p:nvSpPr>
          <p:cNvPr id="9" name="页脚占位符 8">
            <a:extLst>
              <a:ext uri="{FF2B5EF4-FFF2-40B4-BE49-F238E27FC236}">
                <a16:creationId xmlns:a16="http://schemas.microsoft.com/office/drawing/2014/main" id="{50A5656E-7A33-4865-A262-1F96263BAA16}"/>
              </a:ext>
            </a:extLst>
          </p:cNvPr>
          <p:cNvSpPr>
            <a:spLocks noGrp="1"/>
          </p:cNvSpPr>
          <p:nvPr>
            <p:ph type="ftr" sz="quarter" idx="3"/>
          </p:nvPr>
        </p:nvSpPr>
        <p:spPr>
          <a:xfrm>
            <a:off x="669924" y="6240463"/>
            <a:ext cx="4140201" cy="206381"/>
          </a:xfrm>
          <a:prstGeom prst="rect">
            <a:avLst/>
          </a:prstGeom>
        </p:spPr>
        <p:txBody>
          <a:bodyPr vert="horz" lIns="91440" tIns="45720" rIns="91440" bIns="45720" rtlCol="0" anchor="ctr"/>
          <a:lstStyle>
            <a:lvl1pPr algn="l">
              <a:defRPr sz="1000">
                <a:solidFill>
                  <a:schemeClr val="tx1">
                    <a:lumMod val="50000"/>
                    <a:lumOff val="50000"/>
                  </a:schemeClr>
                </a:solidFill>
              </a:defRPr>
            </a:lvl1pPr>
          </a:lstStyle>
          <a:p>
            <a:r>
              <a:rPr lang="en-US" altLang="zh-CN" dirty="0"/>
              <a:t>www.islide.cc</a:t>
            </a:r>
            <a:endParaRPr lang="zh-CN" altLang="en-US" dirty="0"/>
          </a:p>
        </p:txBody>
      </p:sp>
      <p:sp>
        <p:nvSpPr>
          <p:cNvPr id="10" name="灯片编号占位符 9">
            <a:extLst>
              <a:ext uri="{FF2B5EF4-FFF2-40B4-BE49-F238E27FC236}">
                <a16:creationId xmlns:a16="http://schemas.microsoft.com/office/drawing/2014/main" id="{5BF52F79-380E-4278-8B67-588AFE5840F9}"/>
              </a:ext>
            </a:extLst>
          </p:cNvPr>
          <p:cNvSpPr>
            <a:spLocks noGrp="1"/>
          </p:cNvSpPr>
          <p:nvPr>
            <p:ph type="sldNum" sz="quarter" idx="4"/>
          </p:nvPr>
        </p:nvSpPr>
        <p:spPr>
          <a:xfrm>
            <a:off x="8610599" y="6240463"/>
            <a:ext cx="2909888" cy="206381"/>
          </a:xfrm>
          <a:prstGeom prst="rect">
            <a:avLst/>
          </a:prstGeom>
        </p:spPr>
        <p:txBody>
          <a:bodyPr vert="horz" lIns="91440" tIns="45720" rIns="91440" bIns="45720" rtlCol="0" anchor="ctr"/>
          <a:lstStyle>
            <a:lvl1pPr algn="r">
              <a:defRPr sz="1000">
                <a:solidFill>
                  <a:schemeClr val="tx1">
                    <a:lumMod val="50000"/>
                    <a:lumOff val="50000"/>
                  </a:schemeClr>
                </a:solidFill>
              </a:defRPr>
            </a:lvl1pPr>
          </a:lstStyle>
          <a:p>
            <a:fld id="{5DD3DB80-B894-403A-B48E-6FDC1A72010E}" type="slidenum">
              <a:rPr lang="zh-CN" altLang="en-US" smtClean="0"/>
              <a:pPr/>
              <a:t>‹#›</a:t>
            </a:fld>
            <a:endParaRPr lang="zh-CN" altLang="en-US"/>
          </a:p>
        </p:txBody>
      </p:sp>
    </p:spTree>
    <p:extLst>
      <p:ext uri="{BB962C8B-B14F-4D97-AF65-F5344CB8AC3E}">
        <p14:creationId xmlns:p14="http://schemas.microsoft.com/office/powerpoint/2010/main" val="2339056647"/>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Lst>
  <p:hf hdr="0" dt="0"/>
  <p:txStyles>
    <p:titleStyle>
      <a:lvl1pPr algn="l" defTabSz="914354" rtl="0" eaLnBrk="1" latinLnBrk="0" hangingPunct="1">
        <a:lnSpc>
          <a:spcPct val="90000"/>
        </a:lnSpc>
        <a:spcBef>
          <a:spcPct val="0"/>
        </a:spcBef>
        <a:buNone/>
        <a:defRPr sz="2800" b="1" kern="1200">
          <a:solidFill>
            <a:schemeClr val="tx1"/>
          </a:solidFill>
          <a:latin typeface="+mj-lt"/>
          <a:ea typeface="+mj-ea"/>
          <a:cs typeface="+mj-cs"/>
        </a:defRPr>
      </a:lvl1pPr>
    </p:titleStyle>
    <p:bodyStyle>
      <a:lvl1pPr marL="228589" indent="-228589" algn="l" defTabSz="914354"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766" indent="-228589" algn="l" defTabSz="914354"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2942" indent="-228589" algn="l" defTabSz="914354"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120" indent="-228589" algn="l" defTabSz="914354"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298" indent="-228589" algn="l" defTabSz="914354"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22">
          <p15:clr>
            <a:srgbClr val="F26B43"/>
          </p15:clr>
        </p15:guide>
        <p15:guide id="2" pos="7257">
          <p15:clr>
            <a:srgbClr val="F26B43"/>
          </p15:clr>
        </p15:guide>
        <p15:guide id="3" orient="horz" pos="648">
          <p15:clr>
            <a:srgbClr val="F26B43"/>
          </p15:clr>
        </p15:guide>
        <p15:guide id="4" orient="horz" pos="712">
          <p15:clr>
            <a:srgbClr val="F26B43"/>
          </p15:clr>
        </p15:guide>
        <p15:guide id="5" orient="horz" pos="3931">
          <p15:clr>
            <a:srgbClr val="F26B43"/>
          </p15:clr>
        </p15:guide>
        <p15:guide id="6" orient="horz" pos="3866">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12.xml"/><Relationship Id="rId1" Type="http://schemas.openxmlformats.org/officeDocument/2006/relationships/tags" Target="../tags/tag1.xml"/><Relationship Id="rId4" Type="http://schemas.openxmlformats.org/officeDocument/2006/relationships/image" Target="../media/image3.emf"/></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tags" Target="../tags/tag4.xml"/><Relationship Id="rId1" Type="http://schemas.openxmlformats.org/officeDocument/2006/relationships/themeOverride" Target="../theme/themeOverride3.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tags" Target="../tags/tag5.xml"/><Relationship Id="rId1" Type="http://schemas.openxmlformats.org/officeDocument/2006/relationships/themeOverride" Target="../theme/themeOverride4.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tags" Target="../tags/tag2.xml"/><Relationship Id="rId1" Type="http://schemas.openxmlformats.org/officeDocument/2006/relationships/themeOverride" Target="../theme/themeOverride1.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tags" Target="../tags/tag6.xml"/><Relationship Id="rId1" Type="http://schemas.openxmlformats.org/officeDocument/2006/relationships/themeOverride" Target="../theme/themeOverride5.xml"/></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9.xml.rels><?xml version="1.0" encoding="UTF-8" standalone="yes"?>
<Relationships xmlns="http://schemas.openxmlformats.org/package/2006/relationships"><Relationship Id="rId2" Type="http://schemas.openxmlformats.org/officeDocument/2006/relationships/slide" Target="slide4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slide" Target="slide6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slide" Target="slide68.xml"/><Relationship Id="rId2" Type="http://schemas.openxmlformats.org/officeDocument/2006/relationships/slide" Target="slide69.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tags" Target="../tags/tag7.xml"/><Relationship Id="rId1" Type="http://schemas.openxmlformats.org/officeDocument/2006/relationships/themeOverride" Target="../theme/themeOverride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tags" Target="../tags/tag3.xml"/><Relationship Id="rId1" Type="http://schemas.openxmlformats.org/officeDocument/2006/relationships/themeOverride" Target="../theme/themeOverride2.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tags" Target="../tags/tag8.xml"/><Relationship Id="rId1" Type="http://schemas.openxmlformats.org/officeDocument/2006/relationships/themeOverride" Target="../theme/themeOverride7.xml"/></Relationships>
</file>

<file path=ppt/slides/_rels/slide41.xml.rels><?xml version="1.0" encoding="UTF-8" standalone="yes"?>
<Relationships xmlns="http://schemas.openxmlformats.org/package/2006/relationships"><Relationship Id="rId2" Type="http://schemas.openxmlformats.org/officeDocument/2006/relationships/slide" Target="slide2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slide" Target="slide29.xml"/><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slide" Target="slide29.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slide" Target="slide29.xml"/><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slide" Target="slide29.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slide" Target="slide29.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slide" Target="slide29.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slide" Target="slide29.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slide" Target="slide2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slide" Target="slide2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tags" Target="../tags/tag9.xml"/><Relationship Id="rId1" Type="http://schemas.openxmlformats.org/officeDocument/2006/relationships/themeOverride" Target="../theme/themeOverride8.xml"/></Relationships>
</file>

<file path=ppt/slides/_rels/slide52.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2.xml"/><Relationship Id="rId5" Type="http://schemas.openxmlformats.org/officeDocument/2006/relationships/image" Target="../media/image29.svg"/><Relationship Id="rId4" Type="http://schemas.openxmlformats.org/officeDocument/2006/relationships/image" Target="../media/image28.png"/></Relationships>
</file>

<file path=ppt/slides/_rels/slide54.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2.xml"/><Relationship Id="rId5" Type="http://schemas.openxmlformats.org/officeDocument/2006/relationships/image" Target="../media/image29.svg"/><Relationship Id="rId4" Type="http://schemas.openxmlformats.org/officeDocument/2006/relationships/image" Target="../media/image28.png"/></Relationships>
</file>

<file path=ppt/slides/_rels/slide5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tags" Target="../tags/tag10.xml"/><Relationship Id="rId1" Type="http://schemas.openxmlformats.org/officeDocument/2006/relationships/themeOverride" Target="../theme/themeOverride9.xml"/></Relationships>
</file>

<file path=ppt/slides/_rels/slide5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tags" Target="../tags/tag11.xml"/><Relationship Id="rId1" Type="http://schemas.openxmlformats.org/officeDocument/2006/relationships/themeOverride" Target="../theme/themeOverride10.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7.xml.rels><?xml version="1.0" encoding="UTF-8" standalone="yes"?>
<Relationships xmlns="http://schemas.openxmlformats.org/package/2006/relationships"><Relationship Id="rId3" Type="http://schemas.openxmlformats.org/officeDocument/2006/relationships/slide" Target="slide32.xml"/><Relationship Id="rId2" Type="http://schemas.openxmlformats.org/officeDocument/2006/relationships/image" Target="../media/image35.gif"/><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slide" Target="slide34.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slide" Target="slide15.xml"/><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íŝľiḋè"/>
        <p:cNvGrpSpPr/>
        <p:nvPr/>
      </p:nvGrpSpPr>
      <p:grpSpPr>
        <a:xfrm>
          <a:off x="0" y="0"/>
          <a:ext cx="0" cy="0"/>
          <a:chOff x="0" y="0"/>
          <a:chExt cx="0" cy="0"/>
        </a:xfrm>
      </p:grpSpPr>
      <p:graphicFrame>
        <p:nvGraphicFramePr>
          <p:cNvPr id="3" name="íṡļiḑè" hidden="1">
            <a:extLst>
              <a:ext uri="{FF2B5EF4-FFF2-40B4-BE49-F238E27FC236}">
                <a16:creationId xmlns:a16="http://schemas.microsoft.com/office/drawing/2014/main" id="{3C326D0B-7DAB-41B6-8030-2E4A18CC949B}"/>
              </a:ext>
            </a:extLst>
          </p:cNvPr>
          <p:cNvGraphicFramePr>
            <a:graphicFrameLocks noChangeAspect="1"/>
          </p:cNvGraphicFramePr>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47" imgH="348" progId="TCLayout.ActiveDocument.1">
                  <p:embed/>
                </p:oleObj>
              </mc:Choice>
              <mc:Fallback>
                <p:oleObj name="think-cell Slide" r:id="rId3" imgW="347" imgH="348" progId="TCLayout.ActiveDocument.1">
                  <p:embed/>
                  <p:pic>
                    <p:nvPicPr>
                      <p:cNvPr id="3" name="íṡļiḑè" hidden="1">
                        <a:extLst>
                          <a:ext uri="{FF2B5EF4-FFF2-40B4-BE49-F238E27FC236}">
                            <a16:creationId xmlns:a16="http://schemas.microsoft.com/office/drawing/2014/main" id="{3C326D0B-7DAB-41B6-8030-2E4A18CC949B}"/>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ïśḻîḋê" hidden="1">
            <a:extLst>
              <a:ext uri="{FF2B5EF4-FFF2-40B4-BE49-F238E27FC236}">
                <a16:creationId xmlns:a16="http://schemas.microsoft.com/office/drawing/2014/main" id="{EC933494-1B63-4A32-964F-D05236799BAA}"/>
              </a:ext>
            </a:extLst>
          </p:cNvPr>
          <p:cNvSpPr/>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lnSpc>
                <a:spcPct val="90000"/>
              </a:lnSpc>
              <a:spcBef>
                <a:spcPct val="0"/>
              </a:spcBef>
              <a:spcAft>
                <a:spcPct val="0"/>
              </a:spcAft>
            </a:pPr>
            <a:endParaRPr lang="en-US" altLang="zh-CN" sz="4000" b="1" dirty="0">
              <a:latin typeface="Arial" panose="020B0604020202020204" pitchFamily="34" charset="0"/>
              <a:ea typeface="微软雅黑" panose="020B0503020204020204" pitchFamily="34" charset="-122"/>
              <a:cs typeface="+mj-cs"/>
              <a:sym typeface="Arial" panose="020B0604020202020204" pitchFamily="34" charset="0"/>
            </a:endParaRPr>
          </a:p>
        </p:txBody>
      </p:sp>
      <p:sp>
        <p:nvSpPr>
          <p:cNvPr id="5" name="íś1ïḋe"/>
          <p:cNvSpPr>
            <a:spLocks noGrp="1"/>
          </p:cNvSpPr>
          <p:nvPr>
            <p:ph type="subTitle" idx="1"/>
          </p:nvPr>
        </p:nvSpPr>
        <p:spPr>
          <a:xfrm>
            <a:off x="1066800" y="5578476"/>
            <a:ext cx="9648825" cy="558799"/>
          </a:xfrm>
        </p:spPr>
        <p:txBody>
          <a:bodyPr>
            <a:normAutofit/>
          </a:bodyPr>
          <a:lstStyle/>
          <a:p>
            <a:pPr lvl="0">
              <a:defRPr/>
            </a:pPr>
            <a:r>
              <a:rPr lang="en-US" altLang="zh-CN" sz="1100" spc="600">
                <a:solidFill>
                  <a:srgbClr val="D1E1EB"/>
                </a:solidFill>
              </a:rPr>
              <a:t>BLOCKCHAIN INTRODUCTION</a:t>
            </a:r>
            <a:endParaRPr lang="en-US" altLang="zh-CN" sz="1100" spc="600" dirty="0">
              <a:solidFill>
                <a:srgbClr val="D1E1EB"/>
              </a:solidFill>
            </a:endParaRPr>
          </a:p>
        </p:txBody>
      </p:sp>
      <p:sp>
        <p:nvSpPr>
          <p:cNvPr id="4" name="iŝliďé"/>
          <p:cNvSpPr>
            <a:spLocks noGrp="1"/>
          </p:cNvSpPr>
          <p:nvPr>
            <p:ph type="ctrTitle"/>
          </p:nvPr>
        </p:nvSpPr>
        <p:spPr>
          <a:xfrm>
            <a:off x="1428750" y="3086100"/>
            <a:ext cx="5254626" cy="2237785"/>
          </a:xfrm>
        </p:spPr>
        <p:txBody>
          <a:bodyPr>
            <a:normAutofit/>
          </a:bodyPr>
          <a:lstStyle/>
          <a:p>
            <a:pPr lvl="0">
              <a:lnSpc>
                <a:spcPct val="110000"/>
              </a:lnSpc>
              <a:spcBef>
                <a:spcPts val="1200"/>
              </a:spcBef>
              <a:spcAft>
                <a:spcPts val="1200"/>
              </a:spcAft>
              <a:defRPr/>
            </a:pPr>
            <a:r>
              <a:rPr lang="zh-CN" altLang="en-US" sz="4400" b="1">
                <a:solidFill>
                  <a:schemeClr val="accent1">
                    <a:lumMod val="75000"/>
                  </a:schemeClr>
                </a:solidFill>
                <a:latin typeface="微软雅黑" panose="020B0503020204020204" pitchFamily="34" charset="-122"/>
                <a:ea typeface="微软雅黑" panose="020B0503020204020204" pitchFamily="34" charset="-122"/>
                <a:cs typeface="Roboto" panose="02000000000000000000" pitchFamily="2" charset="0"/>
              </a:rPr>
              <a:t>区块链科普 </a:t>
            </a:r>
            <a:r>
              <a:rPr lang="zh-CN" altLang="en-US" sz="4400" b="1">
                <a:solidFill>
                  <a:schemeClr val="accent1">
                    <a:lumMod val="40000"/>
                    <a:lumOff val="60000"/>
                  </a:schemeClr>
                </a:solidFill>
                <a:latin typeface="微软雅黑" panose="020B0503020204020204" pitchFamily="34" charset="-122"/>
                <a:ea typeface="微软雅黑" panose="020B0503020204020204" pitchFamily="34" charset="-122"/>
                <a:cs typeface="Roboto" panose="02000000000000000000" pitchFamily="2" charset="0"/>
              </a:rPr>
              <a:t>进阶篇</a:t>
            </a:r>
            <a:endParaRPr lang="zh-CN" altLang="en-US" sz="4400" b="1" dirty="0">
              <a:solidFill>
                <a:schemeClr val="accent1">
                  <a:lumMod val="40000"/>
                  <a:lumOff val="60000"/>
                </a:schemeClr>
              </a:solidFill>
              <a:latin typeface="微软雅黑" panose="020B0503020204020204" pitchFamily="34" charset="-122"/>
              <a:ea typeface="微软雅黑" panose="020B0503020204020204" pitchFamily="34" charset="-122"/>
              <a:cs typeface="Roboto" panose="02000000000000000000" pitchFamily="2" charset="0"/>
            </a:endParaRPr>
          </a:p>
        </p:txBody>
      </p:sp>
    </p:spTree>
    <p:custDataLst>
      <p:tags r:id="rId1"/>
    </p:custDataLst>
    <p:extLst>
      <p:ext uri="{BB962C8B-B14F-4D97-AF65-F5344CB8AC3E}">
        <p14:creationId xmlns:p14="http://schemas.microsoft.com/office/powerpoint/2010/main" val="22717418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iṣlîḍé"/>
        <p:cNvGrpSpPr/>
        <p:nvPr/>
      </p:nvGrpSpPr>
      <p:grpSpPr>
        <a:xfrm>
          <a:off x="0" y="0"/>
          <a:ext cx="0" cy="0"/>
          <a:chOff x="0" y="0"/>
          <a:chExt cx="0" cy="0"/>
        </a:xfrm>
      </p:grpSpPr>
      <p:sp>
        <p:nvSpPr>
          <p:cNvPr id="5" name="îsľiḓé"/>
          <p:cNvSpPr>
            <a:spLocks noGrp="1"/>
          </p:cNvSpPr>
          <p:nvPr>
            <p:ph type="title"/>
          </p:nvPr>
        </p:nvSpPr>
        <p:spPr/>
        <p:txBody>
          <a:bodyPr/>
          <a:lstStyle/>
          <a:p>
            <a:r>
              <a:rPr lang="zh-CN" altLang="en-US">
                <a:solidFill>
                  <a:schemeClr val="accent1"/>
                </a:solidFill>
              </a:rPr>
              <a:t>区块与区块链的形成</a:t>
            </a:r>
            <a:endParaRPr lang="zh-CN" altLang="en-US" dirty="0">
              <a:solidFill>
                <a:schemeClr val="accent1"/>
              </a:solidFill>
            </a:endParaRPr>
          </a:p>
        </p:txBody>
      </p:sp>
      <p:sp>
        <p:nvSpPr>
          <p:cNvPr id="9" name="ïŝľîḓe">
            <a:extLst>
              <a:ext uri="{FF2B5EF4-FFF2-40B4-BE49-F238E27FC236}">
                <a16:creationId xmlns:a16="http://schemas.microsoft.com/office/drawing/2014/main" id="{04F69230-F3A6-4586-9371-A858F4763E9F}"/>
              </a:ext>
            </a:extLst>
          </p:cNvPr>
          <p:cNvSpPr txBox="1"/>
          <p:nvPr/>
        </p:nvSpPr>
        <p:spPr>
          <a:xfrm>
            <a:off x="753604" y="1790699"/>
            <a:ext cx="1023516" cy="889909"/>
          </a:xfrm>
          <a:prstGeom prst="rect">
            <a:avLst/>
          </a:prstGeom>
          <a:noFill/>
          <a:ln w="117475">
            <a:noFill/>
          </a:ln>
        </p:spPr>
        <p:txBody>
          <a:bodyPr wrap="none" rtlCol="0">
            <a:prstTxWarp prst="textPlain">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100" normalizeH="0" baseline="0" noProof="0">
                <a:ln>
                  <a:noFill/>
                </a:ln>
                <a:solidFill>
                  <a:srgbClr val="3E81C3"/>
                </a:solidFill>
                <a:effectLst/>
                <a:uLnTx/>
                <a:uFillTx/>
                <a:latin typeface="Impact" panose="020B0806030902050204" pitchFamily="34" charset="0"/>
                <a:ea typeface="微软雅黑"/>
                <a:cs typeface="Arial" panose="020B0604020202020204" pitchFamily="34" charset="0"/>
              </a:rPr>
              <a:t>/</a:t>
            </a:r>
            <a:r>
              <a:rPr kumimoji="0" lang="en-US" altLang="zh-CN" sz="100" b="0" i="0" u="none" strike="noStrike" kern="1200" cap="none" spc="100" normalizeH="0" baseline="0" noProof="0">
                <a:ln>
                  <a:noFill/>
                </a:ln>
                <a:solidFill>
                  <a:srgbClr val="3E81C3"/>
                </a:solidFill>
                <a:effectLst/>
                <a:uLnTx/>
                <a:uFillTx/>
                <a:latin typeface="Impact" panose="020B0806030902050204" pitchFamily="34" charset="0"/>
                <a:ea typeface="微软雅黑"/>
                <a:cs typeface="Arial" panose="020B0604020202020204" pitchFamily="34" charset="0"/>
              </a:rPr>
              <a:t> </a:t>
            </a:r>
            <a:r>
              <a:rPr kumimoji="0" lang="en-US" altLang="zh-CN" sz="1800" b="0" i="0" u="none" strike="noStrike" kern="1200" cap="none" spc="100" normalizeH="0" baseline="0" noProof="0">
                <a:ln>
                  <a:noFill/>
                </a:ln>
                <a:solidFill>
                  <a:srgbClr val="3E81C3"/>
                </a:solidFill>
                <a:effectLst/>
                <a:uLnTx/>
                <a:uFillTx/>
                <a:latin typeface="Impact" panose="020B0806030902050204" pitchFamily="34" charset="0"/>
                <a:ea typeface="微软雅黑"/>
                <a:cs typeface="Arial" panose="020B0604020202020204" pitchFamily="34" charset="0"/>
              </a:rPr>
              <a:t>02</a:t>
            </a:r>
            <a:endParaRPr kumimoji="0" lang="zh-CN" altLang="en-US" sz="1800" b="0" i="0" u="none" strike="noStrike" kern="1200" cap="none" spc="100" normalizeH="0" baseline="0" noProof="0" dirty="0">
              <a:ln>
                <a:noFill/>
              </a:ln>
              <a:solidFill>
                <a:srgbClr val="3E81C3"/>
              </a:solidFill>
              <a:effectLst/>
              <a:uLnTx/>
              <a:uFillTx/>
              <a:latin typeface="Impact" panose="020B0806030902050204" pitchFamily="34" charset="0"/>
              <a:ea typeface="微软雅黑"/>
              <a:cs typeface="Arial" panose="020B0604020202020204" pitchFamily="34" charset="0"/>
            </a:endParaRPr>
          </a:p>
        </p:txBody>
      </p:sp>
    </p:spTree>
    <p:custDataLst>
      <p:tags r:id="rId2"/>
    </p:custDataLst>
    <p:extLst>
      <p:ext uri="{BB962C8B-B14F-4D97-AF65-F5344CB8AC3E}">
        <p14:creationId xmlns:p14="http://schemas.microsoft.com/office/powerpoint/2010/main" val="13839425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55040-E399-4A65-B630-E0FD7E78CEBF}"/>
              </a:ext>
            </a:extLst>
          </p:cNvPr>
          <p:cNvSpPr>
            <a:spLocks noGrp="1"/>
          </p:cNvSpPr>
          <p:nvPr>
            <p:ph type="title"/>
          </p:nvPr>
        </p:nvSpPr>
        <p:spPr/>
        <p:txBody>
          <a:bodyPr/>
          <a:lstStyle/>
          <a:p>
            <a:r>
              <a:rPr lang="zh-CN" altLang="en-US"/>
              <a:t>区块</a:t>
            </a:r>
            <a:r>
              <a:rPr lang="en-US" altLang="zh-CN"/>
              <a:t>(</a:t>
            </a:r>
            <a:r>
              <a:rPr lang="zh-CN" altLang="en-US"/>
              <a:t>可以百度搜：</a:t>
            </a:r>
            <a:r>
              <a:rPr lang="en-US" altLang="zh-CN"/>
              <a:t>blockchain demo</a:t>
            </a:r>
            <a:r>
              <a:rPr lang="zh-CN" altLang="en-US"/>
              <a:t>进行体验）</a:t>
            </a:r>
          </a:p>
        </p:txBody>
      </p:sp>
      <p:sp>
        <p:nvSpPr>
          <p:cNvPr id="3" name="Content Placeholder 2">
            <a:extLst>
              <a:ext uri="{FF2B5EF4-FFF2-40B4-BE49-F238E27FC236}">
                <a16:creationId xmlns:a16="http://schemas.microsoft.com/office/drawing/2014/main" id="{889B08FA-7B30-4E9B-8834-BB1C35E81F31}"/>
              </a:ext>
            </a:extLst>
          </p:cNvPr>
          <p:cNvSpPr>
            <a:spLocks noGrp="1"/>
          </p:cNvSpPr>
          <p:nvPr>
            <p:ph idx="1"/>
          </p:nvPr>
        </p:nvSpPr>
        <p:spPr>
          <a:xfrm>
            <a:off x="266700" y="1015999"/>
            <a:ext cx="11782425" cy="940817"/>
          </a:xfrm>
        </p:spPr>
        <p:txBody>
          <a:bodyPr/>
          <a:lstStyle/>
          <a:p>
            <a:r>
              <a:rPr lang="zh-CN" altLang="en-US"/>
              <a:t>区块链中承载交易的数据包。</a:t>
            </a:r>
            <a:endParaRPr lang="en-US" altLang="zh-CN"/>
          </a:p>
          <a:p>
            <a:r>
              <a:rPr lang="zh-CN" altLang="en-US"/>
              <a:t>见下图，一个区块的核心内容由</a:t>
            </a:r>
            <a:r>
              <a:rPr lang="en-US" altLang="zh-CN"/>
              <a:t>4</a:t>
            </a:r>
            <a:r>
              <a:rPr lang="zh-CN" altLang="en-US"/>
              <a:t>个部分组成：</a:t>
            </a:r>
            <a:endParaRPr lang="en-US" altLang="zh-CN"/>
          </a:p>
        </p:txBody>
      </p:sp>
      <p:pic>
        <p:nvPicPr>
          <p:cNvPr id="5" name="Picture 4">
            <a:extLst>
              <a:ext uri="{FF2B5EF4-FFF2-40B4-BE49-F238E27FC236}">
                <a16:creationId xmlns:a16="http://schemas.microsoft.com/office/drawing/2014/main" id="{3585EC6C-E59C-4B53-820D-B53043A0119D}"/>
              </a:ext>
            </a:extLst>
          </p:cNvPr>
          <p:cNvPicPr>
            <a:picLocks noChangeAspect="1"/>
          </p:cNvPicPr>
          <p:nvPr/>
        </p:nvPicPr>
        <p:blipFill>
          <a:blip r:embed="rId2"/>
          <a:stretch>
            <a:fillRect/>
          </a:stretch>
        </p:blipFill>
        <p:spPr>
          <a:xfrm>
            <a:off x="1651114" y="3255188"/>
            <a:ext cx="8889771" cy="3291993"/>
          </a:xfrm>
          <a:prstGeom prst="rect">
            <a:avLst/>
          </a:prstGeom>
        </p:spPr>
      </p:pic>
      <p:sp>
        <p:nvSpPr>
          <p:cNvPr id="4" name="TextBox 3">
            <a:extLst>
              <a:ext uri="{FF2B5EF4-FFF2-40B4-BE49-F238E27FC236}">
                <a16:creationId xmlns:a16="http://schemas.microsoft.com/office/drawing/2014/main" id="{812E3608-F73D-4106-9325-33C7280EDF39}"/>
              </a:ext>
            </a:extLst>
          </p:cNvPr>
          <p:cNvSpPr txBox="1"/>
          <p:nvPr/>
        </p:nvSpPr>
        <p:spPr>
          <a:xfrm flipH="1">
            <a:off x="5524500" y="1449831"/>
            <a:ext cx="3456432" cy="1705403"/>
          </a:xfrm>
          <a:prstGeom prst="rect">
            <a:avLst/>
          </a:prstGeom>
          <a:noFill/>
        </p:spPr>
        <p:txBody>
          <a:bodyPr wrap="square" rtlCol="0">
            <a:spAutoFit/>
          </a:bodyPr>
          <a:lstStyle/>
          <a:p>
            <a:pPr marL="342900" indent="-342900">
              <a:lnSpc>
                <a:spcPct val="150000"/>
              </a:lnSpc>
              <a:buAutoNum type="arabicParenR"/>
            </a:pPr>
            <a:r>
              <a:rPr lang="zh-CN" altLang="en-US" b="1">
                <a:solidFill>
                  <a:schemeClr val="accent1">
                    <a:lumMod val="75000"/>
                  </a:schemeClr>
                </a:solidFill>
              </a:rPr>
              <a:t>区块编号（高度）</a:t>
            </a:r>
            <a:endParaRPr lang="en-US" altLang="zh-CN" b="1">
              <a:solidFill>
                <a:schemeClr val="accent1">
                  <a:lumMod val="75000"/>
                </a:schemeClr>
              </a:solidFill>
            </a:endParaRPr>
          </a:p>
          <a:p>
            <a:pPr marL="342900" indent="-342900">
              <a:lnSpc>
                <a:spcPct val="150000"/>
              </a:lnSpc>
              <a:buAutoNum type="arabicParenR"/>
            </a:pPr>
            <a:r>
              <a:rPr lang="zh-CN" altLang="en-US" b="1">
                <a:solidFill>
                  <a:schemeClr val="accent1">
                    <a:lumMod val="75000"/>
                  </a:schemeClr>
                </a:solidFill>
              </a:rPr>
              <a:t>随机数（</a:t>
            </a:r>
            <a:r>
              <a:rPr lang="en-US" altLang="zh-CN" b="1">
                <a:solidFill>
                  <a:schemeClr val="accent1">
                    <a:lumMod val="75000"/>
                  </a:schemeClr>
                </a:solidFill>
              </a:rPr>
              <a:t>nonce</a:t>
            </a:r>
            <a:r>
              <a:rPr lang="zh-CN" altLang="en-US" b="1">
                <a:solidFill>
                  <a:schemeClr val="accent1">
                    <a:lumMod val="75000"/>
                  </a:schemeClr>
                </a:solidFill>
              </a:rPr>
              <a:t>）</a:t>
            </a:r>
          </a:p>
          <a:p>
            <a:pPr marL="342900" indent="-342900">
              <a:lnSpc>
                <a:spcPct val="150000"/>
              </a:lnSpc>
              <a:buAutoNum type="arabicParenR"/>
            </a:pPr>
            <a:r>
              <a:rPr lang="zh-CN" altLang="en-US" b="1">
                <a:solidFill>
                  <a:schemeClr val="accent1">
                    <a:lumMod val="75000"/>
                  </a:schemeClr>
                </a:solidFill>
              </a:rPr>
              <a:t>数据</a:t>
            </a:r>
          </a:p>
          <a:p>
            <a:pPr marL="342900" indent="-342900">
              <a:lnSpc>
                <a:spcPct val="150000"/>
              </a:lnSpc>
              <a:buAutoNum type="arabicParenR"/>
            </a:pPr>
            <a:r>
              <a:rPr lang="zh-CN" altLang="en-US" b="1">
                <a:solidFill>
                  <a:schemeClr val="accent1">
                    <a:lumMod val="75000"/>
                  </a:schemeClr>
                </a:solidFill>
              </a:rPr>
              <a:t>哈希值</a:t>
            </a:r>
            <a:endParaRPr lang="en-US" altLang="zh-CN" b="1">
              <a:solidFill>
                <a:schemeClr val="accent1">
                  <a:lumMod val="75000"/>
                </a:schemeClr>
              </a:solidFill>
            </a:endParaRPr>
          </a:p>
        </p:txBody>
      </p:sp>
    </p:spTree>
    <p:extLst>
      <p:ext uri="{BB962C8B-B14F-4D97-AF65-F5344CB8AC3E}">
        <p14:creationId xmlns:p14="http://schemas.microsoft.com/office/powerpoint/2010/main" val="35149927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55040-E399-4A65-B630-E0FD7E78CEBF}"/>
              </a:ext>
            </a:extLst>
          </p:cNvPr>
          <p:cNvSpPr>
            <a:spLocks noGrp="1"/>
          </p:cNvSpPr>
          <p:nvPr>
            <p:ph type="title"/>
          </p:nvPr>
        </p:nvSpPr>
        <p:spPr/>
        <p:txBody>
          <a:bodyPr/>
          <a:lstStyle/>
          <a:p>
            <a:r>
              <a:rPr lang="zh-CN" altLang="en-US"/>
              <a:t>区块 </a:t>
            </a:r>
            <a:r>
              <a:rPr lang="en-US" altLang="zh-CN"/>
              <a:t>– </a:t>
            </a:r>
            <a:r>
              <a:rPr lang="zh-CN" altLang="en-US"/>
              <a:t>单个区块</a:t>
            </a:r>
          </a:p>
        </p:txBody>
      </p:sp>
      <p:sp>
        <p:nvSpPr>
          <p:cNvPr id="3" name="Content Placeholder 2">
            <a:extLst>
              <a:ext uri="{FF2B5EF4-FFF2-40B4-BE49-F238E27FC236}">
                <a16:creationId xmlns:a16="http://schemas.microsoft.com/office/drawing/2014/main" id="{889B08FA-7B30-4E9B-8834-BB1C35E81F31}"/>
              </a:ext>
            </a:extLst>
          </p:cNvPr>
          <p:cNvSpPr>
            <a:spLocks noGrp="1"/>
          </p:cNvSpPr>
          <p:nvPr>
            <p:ph idx="1"/>
          </p:nvPr>
        </p:nvSpPr>
        <p:spPr>
          <a:xfrm>
            <a:off x="266700" y="1005839"/>
            <a:ext cx="11782425" cy="1686562"/>
          </a:xfrm>
        </p:spPr>
        <p:txBody>
          <a:bodyPr/>
          <a:lstStyle/>
          <a:p>
            <a:r>
              <a:rPr lang="zh-CN" altLang="en-US"/>
              <a:t>区块链中承载交易的数据包。</a:t>
            </a:r>
            <a:endParaRPr lang="en-US" altLang="zh-CN"/>
          </a:p>
          <a:p>
            <a:r>
              <a:rPr lang="zh-CN" altLang="en-US"/>
              <a:t>区块中每一个部分数据改动，都会使哈希值发生改变：</a:t>
            </a:r>
            <a:endParaRPr lang="en-US" altLang="zh-CN" b="1">
              <a:solidFill>
                <a:schemeClr val="accent1">
                  <a:lumMod val="75000"/>
                </a:schemeClr>
              </a:solidFill>
            </a:endParaRPr>
          </a:p>
        </p:txBody>
      </p:sp>
      <p:pic>
        <p:nvPicPr>
          <p:cNvPr id="5" name="Picture 4">
            <a:extLst>
              <a:ext uri="{FF2B5EF4-FFF2-40B4-BE49-F238E27FC236}">
                <a16:creationId xmlns:a16="http://schemas.microsoft.com/office/drawing/2014/main" id="{3585EC6C-E59C-4B53-820D-B53043A0119D}"/>
              </a:ext>
            </a:extLst>
          </p:cNvPr>
          <p:cNvPicPr>
            <a:picLocks noChangeAspect="1"/>
          </p:cNvPicPr>
          <p:nvPr/>
        </p:nvPicPr>
        <p:blipFill rotWithShape="1">
          <a:blip r:embed="rId2"/>
          <a:srcRect r="72777"/>
          <a:stretch/>
        </p:blipFill>
        <p:spPr>
          <a:xfrm>
            <a:off x="266700" y="2110289"/>
            <a:ext cx="2750820" cy="3741872"/>
          </a:xfrm>
          <a:prstGeom prst="rect">
            <a:avLst/>
          </a:prstGeom>
        </p:spPr>
      </p:pic>
      <p:pic>
        <p:nvPicPr>
          <p:cNvPr id="8" name="Picture 7">
            <a:extLst>
              <a:ext uri="{FF2B5EF4-FFF2-40B4-BE49-F238E27FC236}">
                <a16:creationId xmlns:a16="http://schemas.microsoft.com/office/drawing/2014/main" id="{25D36368-2AB1-4362-BE23-AA036673B671}"/>
              </a:ext>
            </a:extLst>
          </p:cNvPr>
          <p:cNvPicPr>
            <a:picLocks noChangeAspect="1"/>
          </p:cNvPicPr>
          <p:nvPr/>
        </p:nvPicPr>
        <p:blipFill>
          <a:blip r:embed="rId3"/>
          <a:stretch>
            <a:fillRect/>
          </a:stretch>
        </p:blipFill>
        <p:spPr>
          <a:xfrm>
            <a:off x="3287618" y="2110289"/>
            <a:ext cx="2808382" cy="3741872"/>
          </a:xfrm>
          <a:prstGeom prst="rect">
            <a:avLst/>
          </a:prstGeom>
        </p:spPr>
      </p:pic>
      <p:pic>
        <p:nvPicPr>
          <p:cNvPr id="10" name="Picture 9">
            <a:extLst>
              <a:ext uri="{FF2B5EF4-FFF2-40B4-BE49-F238E27FC236}">
                <a16:creationId xmlns:a16="http://schemas.microsoft.com/office/drawing/2014/main" id="{54CAE6ED-1D31-4C02-A4BC-F04EF5A8AC69}"/>
              </a:ext>
            </a:extLst>
          </p:cNvPr>
          <p:cNvPicPr>
            <a:picLocks noChangeAspect="1"/>
          </p:cNvPicPr>
          <p:nvPr/>
        </p:nvPicPr>
        <p:blipFill rotWithShape="1">
          <a:blip r:embed="rId4"/>
          <a:srcRect r="5989"/>
          <a:stretch/>
        </p:blipFill>
        <p:spPr>
          <a:xfrm>
            <a:off x="6384171" y="2110289"/>
            <a:ext cx="2808382" cy="3741872"/>
          </a:xfrm>
          <a:prstGeom prst="rect">
            <a:avLst/>
          </a:prstGeom>
        </p:spPr>
      </p:pic>
      <p:pic>
        <p:nvPicPr>
          <p:cNvPr id="12" name="Picture 11">
            <a:extLst>
              <a:ext uri="{FF2B5EF4-FFF2-40B4-BE49-F238E27FC236}">
                <a16:creationId xmlns:a16="http://schemas.microsoft.com/office/drawing/2014/main" id="{F2B1EEA5-01E1-4DD6-924D-FF2A781D95D9}"/>
              </a:ext>
            </a:extLst>
          </p:cNvPr>
          <p:cNvPicPr>
            <a:picLocks noChangeAspect="1"/>
          </p:cNvPicPr>
          <p:nvPr/>
        </p:nvPicPr>
        <p:blipFill rotWithShape="1">
          <a:blip r:embed="rId5"/>
          <a:srcRect r="11474"/>
          <a:stretch/>
        </p:blipFill>
        <p:spPr>
          <a:xfrm>
            <a:off x="9407584" y="2110289"/>
            <a:ext cx="2641541" cy="3741872"/>
          </a:xfrm>
          <a:prstGeom prst="rect">
            <a:avLst/>
          </a:prstGeom>
        </p:spPr>
      </p:pic>
      <p:sp>
        <p:nvSpPr>
          <p:cNvPr id="13" name="TextBox 12">
            <a:extLst>
              <a:ext uri="{FF2B5EF4-FFF2-40B4-BE49-F238E27FC236}">
                <a16:creationId xmlns:a16="http://schemas.microsoft.com/office/drawing/2014/main" id="{BB3CC742-34B2-4AA1-8CC9-2E567BB70454}"/>
              </a:ext>
            </a:extLst>
          </p:cNvPr>
          <p:cNvSpPr txBox="1"/>
          <p:nvPr/>
        </p:nvSpPr>
        <p:spPr>
          <a:xfrm>
            <a:off x="1117600" y="5984240"/>
            <a:ext cx="877163" cy="369332"/>
          </a:xfrm>
          <a:prstGeom prst="rect">
            <a:avLst/>
          </a:prstGeom>
          <a:noFill/>
        </p:spPr>
        <p:txBody>
          <a:bodyPr wrap="none" rtlCol="0">
            <a:spAutoFit/>
          </a:bodyPr>
          <a:lstStyle/>
          <a:p>
            <a:r>
              <a:rPr lang="zh-CN" altLang="en-US">
                <a:solidFill>
                  <a:schemeClr val="accent5">
                    <a:lumMod val="60000"/>
                    <a:lumOff val="40000"/>
                  </a:schemeClr>
                </a:solidFill>
              </a:rPr>
              <a:t>原数据</a:t>
            </a:r>
          </a:p>
        </p:txBody>
      </p:sp>
      <p:sp>
        <p:nvSpPr>
          <p:cNvPr id="14" name="TextBox 13">
            <a:extLst>
              <a:ext uri="{FF2B5EF4-FFF2-40B4-BE49-F238E27FC236}">
                <a16:creationId xmlns:a16="http://schemas.microsoft.com/office/drawing/2014/main" id="{87042E73-86FD-45E4-ABC4-C4AB587A4989}"/>
              </a:ext>
            </a:extLst>
          </p:cNvPr>
          <p:cNvSpPr txBox="1"/>
          <p:nvPr/>
        </p:nvSpPr>
        <p:spPr>
          <a:xfrm>
            <a:off x="4253227" y="5984240"/>
            <a:ext cx="1569660" cy="369332"/>
          </a:xfrm>
          <a:prstGeom prst="rect">
            <a:avLst/>
          </a:prstGeom>
          <a:noFill/>
        </p:spPr>
        <p:txBody>
          <a:bodyPr wrap="none" rtlCol="0">
            <a:spAutoFit/>
          </a:bodyPr>
          <a:lstStyle/>
          <a:p>
            <a:r>
              <a:rPr lang="zh-CN" altLang="en-US">
                <a:solidFill>
                  <a:schemeClr val="accent5">
                    <a:lumMod val="60000"/>
                    <a:lumOff val="40000"/>
                  </a:schemeClr>
                </a:solidFill>
              </a:rPr>
              <a:t>改变区块编号</a:t>
            </a:r>
          </a:p>
        </p:txBody>
      </p:sp>
      <p:sp>
        <p:nvSpPr>
          <p:cNvPr id="15" name="TextBox 14">
            <a:extLst>
              <a:ext uri="{FF2B5EF4-FFF2-40B4-BE49-F238E27FC236}">
                <a16:creationId xmlns:a16="http://schemas.microsoft.com/office/drawing/2014/main" id="{3C5F3F07-62EA-43BD-9CBF-3901B98D84D3}"/>
              </a:ext>
            </a:extLst>
          </p:cNvPr>
          <p:cNvSpPr txBox="1"/>
          <p:nvPr/>
        </p:nvSpPr>
        <p:spPr>
          <a:xfrm>
            <a:off x="7169147" y="5984240"/>
            <a:ext cx="1338828" cy="369332"/>
          </a:xfrm>
          <a:prstGeom prst="rect">
            <a:avLst/>
          </a:prstGeom>
          <a:noFill/>
        </p:spPr>
        <p:txBody>
          <a:bodyPr wrap="none" rtlCol="0">
            <a:spAutoFit/>
          </a:bodyPr>
          <a:lstStyle/>
          <a:p>
            <a:r>
              <a:rPr lang="zh-CN" altLang="en-US">
                <a:solidFill>
                  <a:schemeClr val="accent5">
                    <a:lumMod val="60000"/>
                    <a:lumOff val="40000"/>
                  </a:schemeClr>
                </a:solidFill>
              </a:rPr>
              <a:t>改变随机数</a:t>
            </a:r>
          </a:p>
        </p:txBody>
      </p:sp>
      <p:sp>
        <p:nvSpPr>
          <p:cNvPr id="16" name="TextBox 15">
            <a:extLst>
              <a:ext uri="{FF2B5EF4-FFF2-40B4-BE49-F238E27FC236}">
                <a16:creationId xmlns:a16="http://schemas.microsoft.com/office/drawing/2014/main" id="{0CF7F568-20DB-400C-A415-6421DD88A8FF}"/>
              </a:ext>
            </a:extLst>
          </p:cNvPr>
          <p:cNvSpPr txBox="1"/>
          <p:nvPr/>
        </p:nvSpPr>
        <p:spPr>
          <a:xfrm>
            <a:off x="10186667" y="5997972"/>
            <a:ext cx="1584280" cy="369332"/>
          </a:xfrm>
          <a:prstGeom prst="rect">
            <a:avLst/>
          </a:prstGeom>
          <a:noFill/>
        </p:spPr>
        <p:txBody>
          <a:bodyPr wrap="none" rtlCol="0">
            <a:spAutoFit/>
          </a:bodyPr>
          <a:lstStyle/>
          <a:p>
            <a:r>
              <a:rPr lang="zh-CN" altLang="en-US">
                <a:solidFill>
                  <a:schemeClr val="accent5">
                    <a:lumMod val="60000"/>
                    <a:lumOff val="40000"/>
                  </a:schemeClr>
                </a:solidFill>
              </a:rPr>
              <a:t>改变数据内容</a:t>
            </a:r>
          </a:p>
        </p:txBody>
      </p:sp>
    </p:spTree>
    <p:extLst>
      <p:ext uri="{BB962C8B-B14F-4D97-AF65-F5344CB8AC3E}">
        <p14:creationId xmlns:p14="http://schemas.microsoft.com/office/powerpoint/2010/main" val="41494837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B56D8-ACCE-4184-AF66-AC55DB5B5062}"/>
              </a:ext>
            </a:extLst>
          </p:cNvPr>
          <p:cNvSpPr>
            <a:spLocks noGrp="1"/>
          </p:cNvSpPr>
          <p:nvPr>
            <p:ph type="title"/>
          </p:nvPr>
        </p:nvSpPr>
        <p:spPr/>
        <p:txBody>
          <a:bodyPr/>
          <a:lstStyle/>
          <a:p>
            <a:r>
              <a:rPr lang="zh-CN" altLang="en-US"/>
              <a:t>区块 </a:t>
            </a:r>
            <a:r>
              <a:rPr lang="en-US" altLang="zh-CN"/>
              <a:t>– </a:t>
            </a:r>
            <a:r>
              <a:rPr lang="zh-CN" altLang="en-US"/>
              <a:t>单个区块</a:t>
            </a:r>
          </a:p>
        </p:txBody>
      </p:sp>
      <p:sp>
        <p:nvSpPr>
          <p:cNvPr id="3" name="Content Placeholder 2">
            <a:extLst>
              <a:ext uri="{FF2B5EF4-FFF2-40B4-BE49-F238E27FC236}">
                <a16:creationId xmlns:a16="http://schemas.microsoft.com/office/drawing/2014/main" id="{B27FAE4D-C1F3-49A1-84A5-309971467C7D}"/>
              </a:ext>
            </a:extLst>
          </p:cNvPr>
          <p:cNvSpPr>
            <a:spLocks noGrp="1"/>
          </p:cNvSpPr>
          <p:nvPr>
            <p:ph idx="1"/>
          </p:nvPr>
        </p:nvSpPr>
        <p:spPr>
          <a:xfrm>
            <a:off x="266700" y="1015999"/>
            <a:ext cx="11782425" cy="1186686"/>
          </a:xfrm>
        </p:spPr>
        <p:txBody>
          <a:bodyPr/>
          <a:lstStyle/>
          <a:p>
            <a:pPr marL="0" indent="0">
              <a:buNone/>
            </a:pPr>
            <a:r>
              <a:rPr lang="en-US" altLang="zh-CN" b="1">
                <a:solidFill>
                  <a:schemeClr val="accent1">
                    <a:lumMod val="75000"/>
                  </a:schemeClr>
                </a:solidFill>
              </a:rPr>
              <a:t>1</a:t>
            </a:r>
            <a:r>
              <a:rPr lang="zh-CN" altLang="en-US" b="1">
                <a:solidFill>
                  <a:schemeClr val="accent1">
                    <a:lumMod val="75000"/>
                  </a:schemeClr>
                </a:solidFill>
              </a:rPr>
              <a:t>）区块编号（高度）</a:t>
            </a:r>
            <a:endParaRPr lang="en-US" altLang="zh-CN" b="1">
              <a:solidFill>
                <a:schemeClr val="accent1">
                  <a:lumMod val="75000"/>
                </a:schemeClr>
              </a:solidFill>
            </a:endParaRPr>
          </a:p>
          <a:p>
            <a:pPr marL="0" indent="0">
              <a:buNone/>
            </a:pPr>
            <a:r>
              <a:rPr lang="zh-CN" altLang="en-US"/>
              <a:t>    表示区块的先后顺序（其实也就是序号），区块增加一个，区块高度值增加</a:t>
            </a:r>
            <a:r>
              <a:rPr lang="en-US" altLang="zh-CN"/>
              <a:t>1</a:t>
            </a:r>
            <a:endParaRPr lang="zh-CN" altLang="en-US"/>
          </a:p>
        </p:txBody>
      </p:sp>
      <p:pic>
        <p:nvPicPr>
          <p:cNvPr id="5" name="Picture 4">
            <a:extLst>
              <a:ext uri="{FF2B5EF4-FFF2-40B4-BE49-F238E27FC236}">
                <a16:creationId xmlns:a16="http://schemas.microsoft.com/office/drawing/2014/main" id="{C67A77E5-7059-40C8-A31C-5B6D0BE7E1DD}"/>
              </a:ext>
            </a:extLst>
          </p:cNvPr>
          <p:cNvPicPr>
            <a:picLocks noChangeAspect="1"/>
          </p:cNvPicPr>
          <p:nvPr/>
        </p:nvPicPr>
        <p:blipFill>
          <a:blip r:embed="rId2"/>
          <a:stretch>
            <a:fillRect/>
          </a:stretch>
        </p:blipFill>
        <p:spPr>
          <a:xfrm>
            <a:off x="1928970" y="2202685"/>
            <a:ext cx="8457883" cy="4258753"/>
          </a:xfrm>
          <a:prstGeom prst="rect">
            <a:avLst/>
          </a:prstGeom>
        </p:spPr>
      </p:pic>
    </p:spTree>
    <p:extLst>
      <p:ext uri="{BB962C8B-B14F-4D97-AF65-F5344CB8AC3E}">
        <p14:creationId xmlns:p14="http://schemas.microsoft.com/office/powerpoint/2010/main" val="6964729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A5DB23-47D4-4145-B5EB-96D2B4F5DF9D}"/>
              </a:ext>
            </a:extLst>
          </p:cNvPr>
          <p:cNvSpPr>
            <a:spLocks noGrp="1"/>
          </p:cNvSpPr>
          <p:nvPr>
            <p:ph type="title"/>
          </p:nvPr>
        </p:nvSpPr>
        <p:spPr/>
        <p:txBody>
          <a:bodyPr/>
          <a:lstStyle/>
          <a:p>
            <a:r>
              <a:rPr lang="zh-CN" altLang="en-US"/>
              <a:t>区块 </a:t>
            </a:r>
            <a:r>
              <a:rPr lang="en-US" altLang="zh-CN"/>
              <a:t>– </a:t>
            </a:r>
            <a:r>
              <a:rPr lang="zh-CN" altLang="en-US"/>
              <a:t>单个区块</a:t>
            </a:r>
          </a:p>
        </p:txBody>
      </p:sp>
      <p:sp>
        <p:nvSpPr>
          <p:cNvPr id="3" name="Content Placeholder 2">
            <a:extLst>
              <a:ext uri="{FF2B5EF4-FFF2-40B4-BE49-F238E27FC236}">
                <a16:creationId xmlns:a16="http://schemas.microsoft.com/office/drawing/2014/main" id="{B53BBBFD-0BAD-4096-B906-DABF246ED887}"/>
              </a:ext>
            </a:extLst>
          </p:cNvPr>
          <p:cNvSpPr>
            <a:spLocks noGrp="1"/>
          </p:cNvSpPr>
          <p:nvPr>
            <p:ph idx="1"/>
          </p:nvPr>
        </p:nvSpPr>
        <p:spPr/>
        <p:txBody>
          <a:bodyPr/>
          <a:lstStyle/>
          <a:p>
            <a:pPr marL="0" indent="0">
              <a:buNone/>
            </a:pPr>
            <a:r>
              <a:rPr lang="en-US" altLang="zh-CN" b="1">
                <a:solidFill>
                  <a:schemeClr val="accent1">
                    <a:lumMod val="75000"/>
                  </a:schemeClr>
                </a:solidFill>
              </a:rPr>
              <a:t>2</a:t>
            </a:r>
            <a:r>
              <a:rPr lang="zh-CN" altLang="en-US" b="1">
                <a:solidFill>
                  <a:schemeClr val="accent1">
                    <a:lumMod val="75000"/>
                  </a:schemeClr>
                </a:solidFill>
              </a:rPr>
              <a:t>）随机数（</a:t>
            </a:r>
            <a:r>
              <a:rPr lang="en-US" altLang="zh-CN" b="1">
                <a:solidFill>
                  <a:schemeClr val="accent1">
                    <a:lumMod val="75000"/>
                  </a:schemeClr>
                </a:solidFill>
              </a:rPr>
              <a:t>nonce</a:t>
            </a:r>
            <a:r>
              <a:rPr lang="zh-CN" altLang="en-US" b="1">
                <a:solidFill>
                  <a:schemeClr val="accent1">
                    <a:lumMod val="75000"/>
                  </a:schemeClr>
                </a:solidFill>
              </a:rPr>
              <a:t>）</a:t>
            </a:r>
            <a:endParaRPr lang="en-US" altLang="zh-CN" b="1">
              <a:solidFill>
                <a:schemeClr val="accent1">
                  <a:lumMod val="75000"/>
                </a:schemeClr>
              </a:solidFill>
            </a:endParaRPr>
          </a:p>
          <a:p>
            <a:pPr marL="0" indent="0">
              <a:buNone/>
            </a:pPr>
            <a:r>
              <a:rPr lang="zh-CN" altLang="en-US"/>
              <a:t>    每一个区块都会包含一组</a:t>
            </a:r>
            <a:r>
              <a:rPr lang="en-US" altLang="zh-CN"/>
              <a:t>nonce</a:t>
            </a:r>
            <a:r>
              <a:rPr lang="zh-CN" altLang="en-US"/>
              <a:t>，这是一串毫无意义的数字。</a:t>
            </a:r>
            <a:endParaRPr lang="en-US" altLang="zh-CN"/>
          </a:p>
          <a:p>
            <a:pPr marL="0" indent="0">
              <a:buNone/>
            </a:pPr>
            <a:r>
              <a:rPr lang="zh-CN" altLang="en-US"/>
              <a:t>    不过，</a:t>
            </a:r>
            <a:r>
              <a:rPr lang="en-US" altLang="zh-CN"/>
              <a:t>nonce</a:t>
            </a:r>
            <a:r>
              <a:rPr lang="zh-CN" altLang="en-US"/>
              <a:t>在区块链的</a:t>
            </a:r>
            <a:r>
              <a:rPr lang="zh-CN" altLang="en-US" b="1">
                <a:solidFill>
                  <a:schemeClr val="accent5">
                    <a:lumMod val="75000"/>
                  </a:schemeClr>
                </a:solidFill>
              </a:rPr>
              <a:t>挖矿</a:t>
            </a:r>
            <a:r>
              <a:rPr lang="zh-CN" altLang="en-US"/>
              <a:t>中起到了至关重要的作用，具体在后面会讲到。</a:t>
            </a:r>
            <a:endParaRPr lang="en-US" altLang="zh-CN"/>
          </a:p>
          <a:p>
            <a:endParaRPr lang="en-US" altLang="zh-CN"/>
          </a:p>
          <a:p>
            <a:pPr marL="0" indent="0">
              <a:buNone/>
            </a:pPr>
            <a:r>
              <a:rPr lang="en-US" altLang="zh-CN" b="1">
                <a:solidFill>
                  <a:schemeClr val="accent1">
                    <a:lumMod val="75000"/>
                  </a:schemeClr>
                </a:solidFill>
              </a:rPr>
              <a:t>3</a:t>
            </a:r>
            <a:r>
              <a:rPr lang="zh-CN" altLang="en-US" b="1">
                <a:solidFill>
                  <a:schemeClr val="accent1">
                    <a:lumMod val="75000"/>
                  </a:schemeClr>
                </a:solidFill>
              </a:rPr>
              <a:t>）数据</a:t>
            </a:r>
            <a:endParaRPr lang="en-US" altLang="zh-CN" b="1">
              <a:solidFill>
                <a:schemeClr val="accent1">
                  <a:lumMod val="75000"/>
                </a:schemeClr>
              </a:solidFill>
            </a:endParaRPr>
          </a:p>
          <a:p>
            <a:pPr marL="0" indent="0">
              <a:buNone/>
            </a:pPr>
            <a:r>
              <a:rPr lang="zh-CN" altLang="en-US"/>
              <a:t>    每个区块都会存储 特定时间内的 交易数据。数据的具体打包过程，在后面会讲。</a:t>
            </a:r>
            <a:endParaRPr lang="en-US" altLang="zh-CN"/>
          </a:p>
          <a:p>
            <a:endParaRPr lang="zh-CN" altLang="en-US"/>
          </a:p>
        </p:txBody>
      </p:sp>
      <p:pic>
        <p:nvPicPr>
          <p:cNvPr id="5" name="图片 4">
            <a:extLst>
              <a:ext uri="{FF2B5EF4-FFF2-40B4-BE49-F238E27FC236}">
                <a16:creationId xmlns:a16="http://schemas.microsoft.com/office/drawing/2014/main" id="{7DCAB6BE-347D-4321-A90E-DEBC74F29802}"/>
              </a:ext>
            </a:extLst>
          </p:cNvPr>
          <p:cNvPicPr>
            <a:picLocks noChangeAspect="1"/>
          </p:cNvPicPr>
          <p:nvPr/>
        </p:nvPicPr>
        <p:blipFill>
          <a:blip r:embed="rId2"/>
          <a:stretch>
            <a:fillRect/>
          </a:stretch>
        </p:blipFill>
        <p:spPr>
          <a:xfrm>
            <a:off x="2945892" y="3828180"/>
            <a:ext cx="6300216" cy="2786931"/>
          </a:xfrm>
          <a:prstGeom prst="rect">
            <a:avLst/>
          </a:prstGeom>
        </p:spPr>
      </p:pic>
    </p:spTree>
    <p:extLst>
      <p:ext uri="{BB962C8B-B14F-4D97-AF65-F5344CB8AC3E}">
        <p14:creationId xmlns:p14="http://schemas.microsoft.com/office/powerpoint/2010/main" val="21102667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A5DB23-47D4-4145-B5EB-96D2B4F5DF9D}"/>
              </a:ext>
            </a:extLst>
          </p:cNvPr>
          <p:cNvSpPr>
            <a:spLocks noGrp="1"/>
          </p:cNvSpPr>
          <p:nvPr>
            <p:ph type="title"/>
          </p:nvPr>
        </p:nvSpPr>
        <p:spPr/>
        <p:txBody>
          <a:bodyPr/>
          <a:lstStyle/>
          <a:p>
            <a:r>
              <a:rPr lang="zh-CN" altLang="en-US"/>
              <a:t>区块 </a:t>
            </a:r>
            <a:r>
              <a:rPr lang="en-US" altLang="zh-CN"/>
              <a:t>– </a:t>
            </a:r>
            <a:r>
              <a:rPr lang="zh-CN" altLang="en-US"/>
              <a:t>形成区块链</a:t>
            </a:r>
          </a:p>
        </p:txBody>
      </p:sp>
      <p:sp>
        <p:nvSpPr>
          <p:cNvPr id="3" name="Content Placeholder 2">
            <a:extLst>
              <a:ext uri="{FF2B5EF4-FFF2-40B4-BE49-F238E27FC236}">
                <a16:creationId xmlns:a16="http://schemas.microsoft.com/office/drawing/2014/main" id="{B53BBBFD-0BAD-4096-B906-DABF246ED887}"/>
              </a:ext>
            </a:extLst>
          </p:cNvPr>
          <p:cNvSpPr>
            <a:spLocks noGrp="1"/>
          </p:cNvSpPr>
          <p:nvPr>
            <p:ph idx="1"/>
          </p:nvPr>
        </p:nvSpPr>
        <p:spPr/>
        <p:txBody>
          <a:bodyPr/>
          <a:lstStyle/>
          <a:p>
            <a:pPr marL="0" indent="0">
              <a:buNone/>
            </a:pPr>
            <a:r>
              <a:rPr lang="en-US" altLang="zh-CN" b="1">
                <a:solidFill>
                  <a:schemeClr val="accent1">
                    <a:lumMod val="75000"/>
                  </a:schemeClr>
                </a:solidFill>
              </a:rPr>
              <a:t>4</a:t>
            </a:r>
            <a:r>
              <a:rPr lang="zh-CN" altLang="en-US" b="1">
                <a:solidFill>
                  <a:schemeClr val="accent1">
                    <a:lumMod val="75000"/>
                  </a:schemeClr>
                </a:solidFill>
              </a:rPr>
              <a:t>）哈希值</a:t>
            </a:r>
            <a:endParaRPr lang="en-US" altLang="zh-CN" b="1">
              <a:solidFill>
                <a:schemeClr val="accent1">
                  <a:lumMod val="75000"/>
                </a:schemeClr>
              </a:solidFill>
            </a:endParaRPr>
          </a:p>
          <a:p>
            <a:pPr>
              <a:buFont typeface="Calibri" panose="020F0502020204030204" pitchFamily="34" charset="0"/>
              <a:buChar char="‐"/>
            </a:pPr>
            <a:r>
              <a:rPr lang="zh-CN" altLang="en-US"/>
              <a:t>综合上述的</a:t>
            </a:r>
            <a:r>
              <a:rPr lang="zh-CN" altLang="en-US" b="1"/>
              <a:t>区块编号、</a:t>
            </a:r>
            <a:r>
              <a:rPr lang="en-US" altLang="zh-CN" b="1"/>
              <a:t>Nonce</a:t>
            </a:r>
            <a:r>
              <a:rPr lang="zh-CN" altLang="en-US" b="1"/>
              <a:t>、数据</a:t>
            </a:r>
            <a:r>
              <a:rPr lang="zh-CN" altLang="en-US"/>
              <a:t>，算法会生成区块的</a:t>
            </a:r>
            <a:r>
              <a:rPr lang="zh-CN" altLang="en-US" b="1">
                <a:solidFill>
                  <a:schemeClr val="accent1">
                    <a:lumMod val="75000"/>
                  </a:schemeClr>
                </a:solidFill>
              </a:rPr>
              <a:t>整体哈希值</a:t>
            </a:r>
            <a:r>
              <a:rPr lang="zh-CN" altLang="en-US"/>
              <a:t>（块哈希）</a:t>
            </a:r>
            <a:endParaRPr lang="en-US" altLang="zh-CN"/>
          </a:p>
          <a:p>
            <a:pPr>
              <a:buFont typeface="Calibri" panose="020F0502020204030204" pitchFamily="34" charset="0"/>
              <a:buChar char="‐"/>
            </a:pPr>
            <a:r>
              <a:rPr lang="zh-CN" altLang="en-US" b="1"/>
              <a:t>在形成区块链的时候，一个区块还会存储前一个区块的哈希值（案例可以见下一页</a:t>
            </a:r>
            <a:r>
              <a:rPr lang="en-US" altLang="zh-CN" b="1"/>
              <a:t>PPT</a:t>
            </a:r>
            <a:r>
              <a:rPr lang="zh-CN" altLang="en-US" b="1"/>
              <a:t>）</a:t>
            </a:r>
            <a:r>
              <a:rPr lang="zh-CN" altLang="en-US"/>
              <a:t>，当前区块的哈希值也将会被下一个区块所存储。</a:t>
            </a:r>
            <a:endParaRPr lang="en-US" altLang="zh-CN"/>
          </a:p>
          <a:p>
            <a:pPr>
              <a:buFont typeface="Calibri" panose="020F0502020204030204" pitchFamily="34" charset="0"/>
              <a:buChar char="‐"/>
            </a:pPr>
            <a:r>
              <a:rPr lang="zh-CN" altLang="en-US"/>
              <a:t>如果中间有任何一个区块的数据被篡改，该区块的整体哈希值就会发生改变，那么它与前后区块所存储的哈希值就对不上了。</a:t>
            </a:r>
            <a:endParaRPr lang="en-US" altLang="zh-CN"/>
          </a:p>
        </p:txBody>
      </p:sp>
      <p:grpSp>
        <p:nvGrpSpPr>
          <p:cNvPr id="4" name="Group 3">
            <a:extLst>
              <a:ext uri="{FF2B5EF4-FFF2-40B4-BE49-F238E27FC236}">
                <a16:creationId xmlns:a16="http://schemas.microsoft.com/office/drawing/2014/main" id="{53C33FFF-D3F5-4F56-BAD4-430CF71DE150}"/>
              </a:ext>
            </a:extLst>
          </p:cNvPr>
          <p:cNvGrpSpPr/>
          <p:nvPr/>
        </p:nvGrpSpPr>
        <p:grpSpPr>
          <a:xfrm>
            <a:off x="488585" y="3614862"/>
            <a:ext cx="11338653" cy="3053049"/>
            <a:chOff x="399865" y="2500959"/>
            <a:chExt cx="11338653" cy="3053049"/>
          </a:xfrm>
        </p:grpSpPr>
        <p:grpSp>
          <p:nvGrpSpPr>
            <p:cNvPr id="5" name="Group 4">
              <a:extLst>
                <a:ext uri="{FF2B5EF4-FFF2-40B4-BE49-F238E27FC236}">
                  <a16:creationId xmlns:a16="http://schemas.microsoft.com/office/drawing/2014/main" id="{3A777B39-1194-4C01-A837-20E639C1E69A}"/>
                </a:ext>
              </a:extLst>
            </p:cNvPr>
            <p:cNvGrpSpPr/>
            <p:nvPr/>
          </p:nvGrpSpPr>
          <p:grpSpPr>
            <a:xfrm>
              <a:off x="399865" y="2521840"/>
              <a:ext cx="2721409" cy="3011286"/>
              <a:chOff x="568960" y="2524398"/>
              <a:chExt cx="3484880" cy="3459843"/>
            </a:xfrm>
          </p:grpSpPr>
          <p:grpSp>
            <p:nvGrpSpPr>
              <p:cNvPr id="26" name="Group 25">
                <a:extLst>
                  <a:ext uri="{FF2B5EF4-FFF2-40B4-BE49-F238E27FC236}">
                    <a16:creationId xmlns:a16="http://schemas.microsoft.com/office/drawing/2014/main" id="{CC24BD8C-7EB2-457A-8443-A6B30F7F73F1}"/>
                  </a:ext>
                </a:extLst>
              </p:cNvPr>
              <p:cNvGrpSpPr/>
              <p:nvPr/>
            </p:nvGrpSpPr>
            <p:grpSpPr>
              <a:xfrm>
                <a:off x="568960" y="2936241"/>
                <a:ext cx="3484880" cy="3048000"/>
                <a:chOff x="568960" y="2936241"/>
                <a:chExt cx="3484880" cy="3048000"/>
              </a:xfrm>
            </p:grpSpPr>
            <p:sp>
              <p:nvSpPr>
                <p:cNvPr id="28" name="Rectangle 27">
                  <a:extLst>
                    <a:ext uri="{FF2B5EF4-FFF2-40B4-BE49-F238E27FC236}">
                      <a16:creationId xmlns:a16="http://schemas.microsoft.com/office/drawing/2014/main" id="{3E36E13A-484D-4F98-9EAC-314FD9CF2692}"/>
                    </a:ext>
                  </a:extLst>
                </p:cNvPr>
                <p:cNvSpPr/>
                <p:nvPr/>
              </p:nvSpPr>
              <p:spPr>
                <a:xfrm>
                  <a:off x="568960" y="2936241"/>
                  <a:ext cx="3484880" cy="304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29" name="Rectangle 28">
                  <a:extLst>
                    <a:ext uri="{FF2B5EF4-FFF2-40B4-BE49-F238E27FC236}">
                      <a16:creationId xmlns:a16="http://schemas.microsoft.com/office/drawing/2014/main" id="{F858A246-9B7B-4F1B-86F8-FF2EB8079057}"/>
                    </a:ext>
                  </a:extLst>
                </p:cNvPr>
                <p:cNvSpPr/>
                <p:nvPr/>
              </p:nvSpPr>
              <p:spPr>
                <a:xfrm>
                  <a:off x="568960" y="3261360"/>
                  <a:ext cx="1950718" cy="1198881"/>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a:t>区块</a:t>
                  </a:r>
                  <a:r>
                    <a:rPr lang="en-US" altLang="zh-CN" sz="1600"/>
                    <a:t>99</a:t>
                  </a:r>
                  <a:r>
                    <a:rPr lang="zh-CN" altLang="en-US" sz="1600"/>
                    <a:t>的</a:t>
                  </a:r>
                  <a:endParaRPr lang="en-US" altLang="zh-CN" sz="1600"/>
                </a:p>
                <a:p>
                  <a:pPr algn="ctr"/>
                  <a:r>
                    <a:rPr lang="zh-CN" altLang="en-US" sz="1600"/>
                    <a:t>哈希值</a:t>
                  </a:r>
                </a:p>
              </p:txBody>
            </p:sp>
            <p:sp>
              <p:nvSpPr>
                <p:cNvPr id="30" name="Rectangle 29">
                  <a:extLst>
                    <a:ext uri="{FF2B5EF4-FFF2-40B4-BE49-F238E27FC236}">
                      <a16:creationId xmlns:a16="http://schemas.microsoft.com/office/drawing/2014/main" id="{1D525629-1CBF-4AC9-9791-4D9055338E78}"/>
                    </a:ext>
                  </a:extLst>
                </p:cNvPr>
                <p:cNvSpPr/>
                <p:nvPr/>
              </p:nvSpPr>
              <p:spPr>
                <a:xfrm>
                  <a:off x="2763520" y="3261360"/>
                  <a:ext cx="1290320" cy="119888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a:t>nonce</a:t>
                  </a:r>
                  <a:endParaRPr lang="zh-CN" altLang="en-US" sz="1600"/>
                </a:p>
              </p:txBody>
            </p:sp>
            <p:sp>
              <p:nvSpPr>
                <p:cNvPr id="31" name="Rectangle 30">
                  <a:extLst>
                    <a:ext uri="{FF2B5EF4-FFF2-40B4-BE49-F238E27FC236}">
                      <a16:creationId xmlns:a16="http://schemas.microsoft.com/office/drawing/2014/main" id="{3230B52E-B54E-495C-9514-6452491B2F52}"/>
                    </a:ext>
                  </a:extLst>
                </p:cNvPr>
                <p:cNvSpPr/>
                <p:nvPr/>
              </p:nvSpPr>
              <p:spPr>
                <a:xfrm>
                  <a:off x="731520" y="4622800"/>
                  <a:ext cx="3119120" cy="119888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a:t>交易记录</a:t>
                  </a:r>
                </a:p>
              </p:txBody>
            </p:sp>
          </p:grpSp>
          <p:sp>
            <p:nvSpPr>
              <p:cNvPr id="27" name="TextBox 26">
                <a:extLst>
                  <a:ext uri="{FF2B5EF4-FFF2-40B4-BE49-F238E27FC236}">
                    <a16:creationId xmlns:a16="http://schemas.microsoft.com/office/drawing/2014/main" id="{353D2211-819F-4FD4-92DC-EB8234A4DAF7}"/>
                  </a:ext>
                </a:extLst>
              </p:cNvPr>
              <p:cNvSpPr txBox="1"/>
              <p:nvPr/>
            </p:nvSpPr>
            <p:spPr>
              <a:xfrm>
                <a:off x="1709077" y="2524398"/>
                <a:ext cx="1248461" cy="388985"/>
              </a:xfrm>
              <a:prstGeom prst="rect">
                <a:avLst/>
              </a:prstGeom>
              <a:noFill/>
            </p:spPr>
            <p:txBody>
              <a:bodyPr wrap="none" rtlCol="0">
                <a:spAutoFit/>
              </a:bodyPr>
              <a:lstStyle/>
              <a:p>
                <a:r>
                  <a:rPr lang="zh-CN" altLang="en-US" sz="1600" b="1"/>
                  <a:t>区块</a:t>
                </a:r>
                <a:r>
                  <a:rPr lang="en-US" altLang="zh-CN" sz="1600" b="1"/>
                  <a:t>100</a:t>
                </a:r>
                <a:endParaRPr lang="zh-CN" altLang="en-US" sz="1600" b="1"/>
              </a:p>
            </p:txBody>
          </p:sp>
        </p:grpSp>
        <p:grpSp>
          <p:nvGrpSpPr>
            <p:cNvPr id="6" name="Group 5">
              <a:extLst>
                <a:ext uri="{FF2B5EF4-FFF2-40B4-BE49-F238E27FC236}">
                  <a16:creationId xmlns:a16="http://schemas.microsoft.com/office/drawing/2014/main" id="{E8C9703D-FA31-476A-BBFC-CBB2BE55EF75}"/>
                </a:ext>
              </a:extLst>
            </p:cNvPr>
            <p:cNvGrpSpPr/>
            <p:nvPr/>
          </p:nvGrpSpPr>
          <p:grpSpPr>
            <a:xfrm>
              <a:off x="4799422" y="2500959"/>
              <a:ext cx="2721409" cy="3011286"/>
              <a:chOff x="568960" y="2524398"/>
              <a:chExt cx="3484880" cy="3459843"/>
            </a:xfrm>
          </p:grpSpPr>
          <p:grpSp>
            <p:nvGrpSpPr>
              <p:cNvPr id="20" name="Group 19">
                <a:extLst>
                  <a:ext uri="{FF2B5EF4-FFF2-40B4-BE49-F238E27FC236}">
                    <a16:creationId xmlns:a16="http://schemas.microsoft.com/office/drawing/2014/main" id="{EC34112B-EF39-44E7-9C2E-EA7F907E1355}"/>
                  </a:ext>
                </a:extLst>
              </p:cNvPr>
              <p:cNvGrpSpPr/>
              <p:nvPr/>
            </p:nvGrpSpPr>
            <p:grpSpPr>
              <a:xfrm>
                <a:off x="568960" y="2936241"/>
                <a:ext cx="3484880" cy="3048000"/>
                <a:chOff x="568960" y="2936241"/>
                <a:chExt cx="3484880" cy="3048000"/>
              </a:xfrm>
            </p:grpSpPr>
            <p:sp>
              <p:nvSpPr>
                <p:cNvPr id="22" name="Rectangle 21">
                  <a:extLst>
                    <a:ext uri="{FF2B5EF4-FFF2-40B4-BE49-F238E27FC236}">
                      <a16:creationId xmlns:a16="http://schemas.microsoft.com/office/drawing/2014/main" id="{C924BFD0-743B-49F2-8319-B0716D1130D5}"/>
                    </a:ext>
                  </a:extLst>
                </p:cNvPr>
                <p:cNvSpPr/>
                <p:nvPr/>
              </p:nvSpPr>
              <p:spPr>
                <a:xfrm>
                  <a:off x="568960" y="2936241"/>
                  <a:ext cx="3484880" cy="304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23" name="Rectangle 22">
                  <a:extLst>
                    <a:ext uri="{FF2B5EF4-FFF2-40B4-BE49-F238E27FC236}">
                      <a16:creationId xmlns:a16="http://schemas.microsoft.com/office/drawing/2014/main" id="{9BD002BE-41EB-43FC-9268-148CEEBE63AC}"/>
                    </a:ext>
                  </a:extLst>
                </p:cNvPr>
                <p:cNvSpPr/>
                <p:nvPr/>
              </p:nvSpPr>
              <p:spPr>
                <a:xfrm>
                  <a:off x="568960" y="3261360"/>
                  <a:ext cx="1950718" cy="1198881"/>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a:t>区块</a:t>
                  </a:r>
                  <a:r>
                    <a:rPr lang="en-US" altLang="zh-CN" sz="1600"/>
                    <a:t>100</a:t>
                  </a:r>
                  <a:r>
                    <a:rPr lang="zh-CN" altLang="en-US" sz="1600"/>
                    <a:t>的</a:t>
                  </a:r>
                  <a:endParaRPr lang="en-US" altLang="zh-CN" sz="1600"/>
                </a:p>
                <a:p>
                  <a:pPr algn="ctr"/>
                  <a:r>
                    <a:rPr lang="zh-CN" altLang="en-US" sz="1600"/>
                    <a:t>哈希值</a:t>
                  </a:r>
                </a:p>
              </p:txBody>
            </p:sp>
            <p:sp>
              <p:nvSpPr>
                <p:cNvPr id="24" name="Rectangle 23">
                  <a:extLst>
                    <a:ext uri="{FF2B5EF4-FFF2-40B4-BE49-F238E27FC236}">
                      <a16:creationId xmlns:a16="http://schemas.microsoft.com/office/drawing/2014/main" id="{2EACB2EC-3A6F-43F5-A3DD-26AD864E29B1}"/>
                    </a:ext>
                  </a:extLst>
                </p:cNvPr>
                <p:cNvSpPr/>
                <p:nvPr/>
              </p:nvSpPr>
              <p:spPr>
                <a:xfrm>
                  <a:off x="2763520" y="3261360"/>
                  <a:ext cx="1290320" cy="119888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a:t>nonce</a:t>
                  </a:r>
                  <a:endParaRPr lang="zh-CN" altLang="en-US" sz="1600"/>
                </a:p>
              </p:txBody>
            </p:sp>
            <p:sp>
              <p:nvSpPr>
                <p:cNvPr id="25" name="Rectangle 24">
                  <a:extLst>
                    <a:ext uri="{FF2B5EF4-FFF2-40B4-BE49-F238E27FC236}">
                      <a16:creationId xmlns:a16="http://schemas.microsoft.com/office/drawing/2014/main" id="{68A1AC31-4BA4-45CE-A618-42E14DD584FE}"/>
                    </a:ext>
                  </a:extLst>
                </p:cNvPr>
                <p:cNvSpPr/>
                <p:nvPr/>
              </p:nvSpPr>
              <p:spPr>
                <a:xfrm>
                  <a:off x="731520" y="4622800"/>
                  <a:ext cx="3119120" cy="119888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a:t>交易记录</a:t>
                  </a:r>
                </a:p>
              </p:txBody>
            </p:sp>
          </p:grpSp>
          <p:sp>
            <p:nvSpPr>
              <p:cNvPr id="21" name="TextBox 20">
                <a:extLst>
                  <a:ext uri="{FF2B5EF4-FFF2-40B4-BE49-F238E27FC236}">
                    <a16:creationId xmlns:a16="http://schemas.microsoft.com/office/drawing/2014/main" id="{7CD10896-3A18-4F96-8416-3D82B9B5B5D3}"/>
                  </a:ext>
                </a:extLst>
              </p:cNvPr>
              <p:cNvSpPr txBox="1"/>
              <p:nvPr/>
            </p:nvSpPr>
            <p:spPr>
              <a:xfrm>
                <a:off x="1709077" y="2524398"/>
                <a:ext cx="1248461" cy="388985"/>
              </a:xfrm>
              <a:prstGeom prst="rect">
                <a:avLst/>
              </a:prstGeom>
              <a:noFill/>
            </p:spPr>
            <p:txBody>
              <a:bodyPr wrap="none" rtlCol="0">
                <a:spAutoFit/>
              </a:bodyPr>
              <a:lstStyle/>
              <a:p>
                <a:r>
                  <a:rPr lang="zh-CN" altLang="en-US" sz="1600" b="1"/>
                  <a:t>区块</a:t>
                </a:r>
                <a:r>
                  <a:rPr lang="en-US" altLang="zh-CN" sz="1600" b="1"/>
                  <a:t>101</a:t>
                </a:r>
                <a:endParaRPr lang="zh-CN" altLang="en-US" sz="1600" b="1"/>
              </a:p>
            </p:txBody>
          </p:sp>
        </p:grpSp>
        <p:grpSp>
          <p:nvGrpSpPr>
            <p:cNvPr id="7" name="Group 6">
              <a:extLst>
                <a:ext uri="{FF2B5EF4-FFF2-40B4-BE49-F238E27FC236}">
                  <a16:creationId xmlns:a16="http://schemas.microsoft.com/office/drawing/2014/main" id="{AE290C26-DB11-4886-8D78-DA1304A3D55A}"/>
                </a:ext>
              </a:extLst>
            </p:cNvPr>
            <p:cNvGrpSpPr/>
            <p:nvPr/>
          </p:nvGrpSpPr>
          <p:grpSpPr>
            <a:xfrm>
              <a:off x="9017109" y="2500959"/>
              <a:ext cx="2721409" cy="3011286"/>
              <a:chOff x="568960" y="2524398"/>
              <a:chExt cx="3484880" cy="3459843"/>
            </a:xfrm>
          </p:grpSpPr>
          <p:grpSp>
            <p:nvGrpSpPr>
              <p:cNvPr id="14" name="Group 13">
                <a:extLst>
                  <a:ext uri="{FF2B5EF4-FFF2-40B4-BE49-F238E27FC236}">
                    <a16:creationId xmlns:a16="http://schemas.microsoft.com/office/drawing/2014/main" id="{A4D60E76-54C5-442B-9543-2668E3A0867C}"/>
                  </a:ext>
                </a:extLst>
              </p:cNvPr>
              <p:cNvGrpSpPr/>
              <p:nvPr/>
            </p:nvGrpSpPr>
            <p:grpSpPr>
              <a:xfrm>
                <a:off x="568960" y="2936241"/>
                <a:ext cx="3484880" cy="3048000"/>
                <a:chOff x="568960" y="2936241"/>
                <a:chExt cx="3484880" cy="3048000"/>
              </a:xfrm>
            </p:grpSpPr>
            <p:sp>
              <p:nvSpPr>
                <p:cNvPr id="16" name="Rectangle 15">
                  <a:extLst>
                    <a:ext uri="{FF2B5EF4-FFF2-40B4-BE49-F238E27FC236}">
                      <a16:creationId xmlns:a16="http://schemas.microsoft.com/office/drawing/2014/main" id="{C235278D-F7ED-42EB-BB36-E46059A1EEEB}"/>
                    </a:ext>
                  </a:extLst>
                </p:cNvPr>
                <p:cNvSpPr/>
                <p:nvPr/>
              </p:nvSpPr>
              <p:spPr>
                <a:xfrm>
                  <a:off x="568960" y="2936241"/>
                  <a:ext cx="3484880" cy="304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7" name="Rectangle 16">
                  <a:extLst>
                    <a:ext uri="{FF2B5EF4-FFF2-40B4-BE49-F238E27FC236}">
                      <a16:creationId xmlns:a16="http://schemas.microsoft.com/office/drawing/2014/main" id="{0ADE9642-B33D-4C96-9CDB-678D180A9774}"/>
                    </a:ext>
                  </a:extLst>
                </p:cNvPr>
                <p:cNvSpPr/>
                <p:nvPr/>
              </p:nvSpPr>
              <p:spPr>
                <a:xfrm>
                  <a:off x="568960" y="3261360"/>
                  <a:ext cx="1950718" cy="1198881"/>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a:t>区块</a:t>
                  </a:r>
                  <a:r>
                    <a:rPr lang="en-US" altLang="zh-CN" sz="1600"/>
                    <a:t>101</a:t>
                  </a:r>
                  <a:r>
                    <a:rPr lang="zh-CN" altLang="en-US" sz="1600"/>
                    <a:t>的</a:t>
                  </a:r>
                  <a:endParaRPr lang="en-US" altLang="zh-CN" sz="1600"/>
                </a:p>
                <a:p>
                  <a:pPr algn="ctr"/>
                  <a:r>
                    <a:rPr lang="zh-CN" altLang="en-US" sz="1600"/>
                    <a:t>哈希值</a:t>
                  </a:r>
                </a:p>
              </p:txBody>
            </p:sp>
            <p:sp>
              <p:nvSpPr>
                <p:cNvPr id="18" name="Rectangle 17">
                  <a:extLst>
                    <a:ext uri="{FF2B5EF4-FFF2-40B4-BE49-F238E27FC236}">
                      <a16:creationId xmlns:a16="http://schemas.microsoft.com/office/drawing/2014/main" id="{95C03C6A-2353-4014-9852-E40E7B14207A}"/>
                    </a:ext>
                  </a:extLst>
                </p:cNvPr>
                <p:cNvSpPr/>
                <p:nvPr/>
              </p:nvSpPr>
              <p:spPr>
                <a:xfrm>
                  <a:off x="2763520" y="3261360"/>
                  <a:ext cx="1290320" cy="119888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a:t>nonce</a:t>
                  </a:r>
                  <a:endParaRPr lang="zh-CN" altLang="en-US" sz="1600"/>
                </a:p>
              </p:txBody>
            </p:sp>
            <p:sp>
              <p:nvSpPr>
                <p:cNvPr id="19" name="Rectangle 18">
                  <a:extLst>
                    <a:ext uri="{FF2B5EF4-FFF2-40B4-BE49-F238E27FC236}">
                      <a16:creationId xmlns:a16="http://schemas.microsoft.com/office/drawing/2014/main" id="{C7484DA5-0A66-463F-974C-9AC378BCACF5}"/>
                    </a:ext>
                  </a:extLst>
                </p:cNvPr>
                <p:cNvSpPr/>
                <p:nvPr/>
              </p:nvSpPr>
              <p:spPr>
                <a:xfrm>
                  <a:off x="731520" y="4622800"/>
                  <a:ext cx="3119120" cy="119888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a:t>交易记录</a:t>
                  </a:r>
                </a:p>
              </p:txBody>
            </p:sp>
          </p:grpSp>
          <p:sp>
            <p:nvSpPr>
              <p:cNvPr id="15" name="TextBox 14">
                <a:extLst>
                  <a:ext uri="{FF2B5EF4-FFF2-40B4-BE49-F238E27FC236}">
                    <a16:creationId xmlns:a16="http://schemas.microsoft.com/office/drawing/2014/main" id="{73B94FA7-200E-45D4-8D1E-77349A4E8034}"/>
                  </a:ext>
                </a:extLst>
              </p:cNvPr>
              <p:cNvSpPr txBox="1"/>
              <p:nvPr/>
            </p:nvSpPr>
            <p:spPr>
              <a:xfrm>
                <a:off x="1709077" y="2524398"/>
                <a:ext cx="1248461" cy="388985"/>
              </a:xfrm>
              <a:prstGeom prst="rect">
                <a:avLst/>
              </a:prstGeom>
              <a:noFill/>
            </p:spPr>
            <p:txBody>
              <a:bodyPr wrap="none" rtlCol="0">
                <a:spAutoFit/>
              </a:bodyPr>
              <a:lstStyle/>
              <a:p>
                <a:r>
                  <a:rPr lang="zh-CN" altLang="en-US" sz="1600" b="1"/>
                  <a:t>区块</a:t>
                </a:r>
                <a:r>
                  <a:rPr lang="en-US" altLang="zh-CN" sz="1600" b="1"/>
                  <a:t>102</a:t>
                </a:r>
                <a:endParaRPr lang="zh-CN" altLang="en-US" sz="1600" b="1"/>
              </a:p>
            </p:txBody>
          </p:sp>
        </p:grpSp>
        <p:sp>
          <p:nvSpPr>
            <p:cNvPr id="8" name="Right Brace 7">
              <a:extLst>
                <a:ext uri="{FF2B5EF4-FFF2-40B4-BE49-F238E27FC236}">
                  <a16:creationId xmlns:a16="http://schemas.microsoft.com/office/drawing/2014/main" id="{9F02FCD6-7509-417D-B425-08A673700063}"/>
                </a:ext>
              </a:extLst>
            </p:cNvPr>
            <p:cNvSpPr/>
            <p:nvPr/>
          </p:nvSpPr>
          <p:spPr>
            <a:xfrm>
              <a:off x="3246150" y="2880290"/>
              <a:ext cx="324050" cy="2673718"/>
            </a:xfrm>
            <a:prstGeom prst="rightBrace">
              <a:avLst/>
            </a:prstGeom>
            <a:ln w="190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9" name="Right Brace 8">
              <a:extLst>
                <a:ext uri="{FF2B5EF4-FFF2-40B4-BE49-F238E27FC236}">
                  <a16:creationId xmlns:a16="http://schemas.microsoft.com/office/drawing/2014/main" id="{D0A21482-F6DD-493E-87DB-9DABEABAB773}"/>
                </a:ext>
              </a:extLst>
            </p:cNvPr>
            <p:cNvSpPr/>
            <p:nvPr/>
          </p:nvSpPr>
          <p:spPr>
            <a:xfrm>
              <a:off x="7604747" y="2859409"/>
              <a:ext cx="324050" cy="2673718"/>
            </a:xfrm>
            <a:prstGeom prst="rightBrace">
              <a:avLst/>
            </a:prstGeom>
            <a:ln w="190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10" name="Straight Arrow Connector 9">
              <a:extLst>
                <a:ext uri="{FF2B5EF4-FFF2-40B4-BE49-F238E27FC236}">
                  <a16:creationId xmlns:a16="http://schemas.microsoft.com/office/drawing/2014/main" id="{6B68107A-123D-474F-BC0C-EC0F3B182B52}"/>
                </a:ext>
              </a:extLst>
            </p:cNvPr>
            <p:cNvCxnSpPr>
              <a:cxnSpLocks/>
            </p:cNvCxnSpPr>
            <p:nvPr/>
          </p:nvCxnSpPr>
          <p:spPr>
            <a:xfrm flipV="1">
              <a:off x="3892832" y="3664102"/>
              <a:ext cx="1033536" cy="553048"/>
            </a:xfrm>
            <a:prstGeom prst="straightConnector1">
              <a:avLst/>
            </a:prstGeom>
            <a:ln w="762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44493F98-A5D6-4255-995B-032B7BBC784A}"/>
                </a:ext>
              </a:extLst>
            </p:cNvPr>
            <p:cNvCxnSpPr>
              <a:cxnSpLocks/>
            </p:cNvCxnSpPr>
            <p:nvPr/>
          </p:nvCxnSpPr>
          <p:spPr>
            <a:xfrm flipV="1">
              <a:off x="8295413" y="3653660"/>
              <a:ext cx="1033536" cy="553048"/>
            </a:xfrm>
            <a:prstGeom prst="straightConnector1">
              <a:avLst/>
            </a:prstGeom>
            <a:ln w="762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E06A083E-6647-4700-ADF8-2C9E058DC0B3}"/>
                </a:ext>
              </a:extLst>
            </p:cNvPr>
            <p:cNvSpPr txBox="1"/>
            <p:nvPr/>
          </p:nvSpPr>
          <p:spPr>
            <a:xfrm>
              <a:off x="3728239" y="3163258"/>
              <a:ext cx="966364" cy="646331"/>
            </a:xfrm>
            <a:prstGeom prst="rect">
              <a:avLst/>
            </a:prstGeom>
            <a:noFill/>
          </p:spPr>
          <p:txBody>
            <a:bodyPr wrap="square" rtlCol="0">
              <a:spAutoFit/>
            </a:bodyPr>
            <a:lstStyle/>
            <a:p>
              <a:r>
                <a:rPr lang="zh-CN" altLang="en-US" b="1">
                  <a:solidFill>
                    <a:schemeClr val="tx1">
                      <a:lumMod val="50000"/>
                      <a:lumOff val="50000"/>
                    </a:schemeClr>
                  </a:solidFill>
                </a:rPr>
                <a:t>求整体哈希值</a:t>
              </a:r>
            </a:p>
          </p:txBody>
        </p:sp>
        <p:sp>
          <p:nvSpPr>
            <p:cNvPr id="13" name="TextBox 12">
              <a:extLst>
                <a:ext uri="{FF2B5EF4-FFF2-40B4-BE49-F238E27FC236}">
                  <a16:creationId xmlns:a16="http://schemas.microsoft.com/office/drawing/2014/main" id="{FD8BEAE1-3CAB-4C32-A7FC-D5BDA21A9E90}"/>
                </a:ext>
              </a:extLst>
            </p:cNvPr>
            <p:cNvSpPr txBox="1"/>
            <p:nvPr/>
          </p:nvSpPr>
          <p:spPr>
            <a:xfrm>
              <a:off x="8032972" y="3163258"/>
              <a:ext cx="966364" cy="646331"/>
            </a:xfrm>
            <a:prstGeom prst="rect">
              <a:avLst/>
            </a:prstGeom>
            <a:noFill/>
          </p:spPr>
          <p:txBody>
            <a:bodyPr wrap="square" rtlCol="0">
              <a:spAutoFit/>
            </a:bodyPr>
            <a:lstStyle/>
            <a:p>
              <a:r>
                <a:rPr lang="zh-CN" altLang="en-US" b="1">
                  <a:solidFill>
                    <a:schemeClr val="tx1">
                      <a:lumMod val="50000"/>
                      <a:lumOff val="50000"/>
                    </a:schemeClr>
                  </a:solidFill>
                </a:rPr>
                <a:t>求整体哈希值</a:t>
              </a:r>
            </a:p>
          </p:txBody>
        </p:sp>
      </p:grpSp>
    </p:spTree>
    <p:extLst>
      <p:ext uri="{BB962C8B-B14F-4D97-AF65-F5344CB8AC3E}">
        <p14:creationId xmlns:p14="http://schemas.microsoft.com/office/powerpoint/2010/main" val="15323351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A5DB23-47D4-4145-B5EB-96D2B4F5DF9D}"/>
              </a:ext>
            </a:extLst>
          </p:cNvPr>
          <p:cNvSpPr>
            <a:spLocks noGrp="1"/>
          </p:cNvSpPr>
          <p:nvPr>
            <p:ph type="title"/>
          </p:nvPr>
        </p:nvSpPr>
        <p:spPr/>
        <p:txBody>
          <a:bodyPr/>
          <a:lstStyle/>
          <a:p>
            <a:r>
              <a:rPr lang="zh-CN" altLang="en-US"/>
              <a:t>区块 </a:t>
            </a:r>
            <a:r>
              <a:rPr lang="en-US" altLang="zh-CN"/>
              <a:t>– </a:t>
            </a:r>
            <a:r>
              <a:rPr lang="zh-CN" altLang="en-US"/>
              <a:t>形成区块链</a:t>
            </a:r>
          </a:p>
        </p:txBody>
      </p:sp>
      <p:sp>
        <p:nvSpPr>
          <p:cNvPr id="3" name="Content Placeholder 2">
            <a:extLst>
              <a:ext uri="{FF2B5EF4-FFF2-40B4-BE49-F238E27FC236}">
                <a16:creationId xmlns:a16="http://schemas.microsoft.com/office/drawing/2014/main" id="{B53BBBFD-0BAD-4096-B906-DABF246ED887}"/>
              </a:ext>
            </a:extLst>
          </p:cNvPr>
          <p:cNvSpPr>
            <a:spLocks noGrp="1"/>
          </p:cNvSpPr>
          <p:nvPr>
            <p:ph idx="1"/>
          </p:nvPr>
        </p:nvSpPr>
        <p:spPr/>
        <p:txBody>
          <a:bodyPr/>
          <a:lstStyle/>
          <a:p>
            <a:pPr marL="0" indent="0">
              <a:buNone/>
            </a:pPr>
            <a:r>
              <a:rPr lang="en-US" altLang="zh-CN" b="1">
                <a:solidFill>
                  <a:schemeClr val="accent1">
                    <a:lumMod val="75000"/>
                  </a:schemeClr>
                </a:solidFill>
              </a:rPr>
              <a:t>4</a:t>
            </a:r>
            <a:r>
              <a:rPr lang="zh-CN" altLang="en-US" b="1">
                <a:solidFill>
                  <a:schemeClr val="accent1">
                    <a:lumMod val="75000"/>
                  </a:schemeClr>
                </a:solidFill>
              </a:rPr>
              <a:t>）哈希值</a:t>
            </a:r>
            <a:endParaRPr lang="en-US" altLang="zh-CN" b="1">
              <a:solidFill>
                <a:schemeClr val="accent1">
                  <a:lumMod val="75000"/>
                </a:schemeClr>
              </a:solidFill>
            </a:endParaRPr>
          </a:p>
          <a:p>
            <a:pPr>
              <a:buFont typeface="Calibri" panose="020F0502020204030204" pitchFamily="34" charset="0"/>
              <a:buChar char="‐"/>
            </a:pPr>
            <a:r>
              <a:rPr lang="zh-CN" altLang="en-US"/>
              <a:t>综合上述的区块编号、</a:t>
            </a:r>
            <a:r>
              <a:rPr lang="en-US" altLang="zh-CN"/>
              <a:t>Nonce</a:t>
            </a:r>
            <a:r>
              <a:rPr lang="zh-CN" altLang="en-US"/>
              <a:t>、数据，算法会生成区块的</a:t>
            </a:r>
            <a:r>
              <a:rPr lang="zh-CN" altLang="en-US" b="1">
                <a:solidFill>
                  <a:schemeClr val="accent1">
                    <a:lumMod val="75000"/>
                  </a:schemeClr>
                </a:solidFill>
              </a:rPr>
              <a:t>整体哈希值</a:t>
            </a:r>
            <a:r>
              <a:rPr lang="zh-CN" altLang="en-US"/>
              <a:t>（块哈希）</a:t>
            </a:r>
            <a:endParaRPr lang="en-US" altLang="zh-CN"/>
          </a:p>
          <a:p>
            <a:pPr>
              <a:buFont typeface="Calibri" panose="020F0502020204030204" pitchFamily="34" charset="0"/>
              <a:buChar char="‐"/>
            </a:pPr>
            <a:r>
              <a:rPr lang="zh-CN" altLang="en-US"/>
              <a:t>一个区块会存储前一个区块的哈希值，当前区块的哈希值也将会被下一个区块所存储（名字为“前指针”）。</a:t>
            </a:r>
            <a:endParaRPr lang="en-US" altLang="zh-CN"/>
          </a:p>
          <a:p>
            <a:pPr>
              <a:buFont typeface="Calibri" panose="020F0502020204030204" pitchFamily="34" charset="0"/>
              <a:buChar char="‐"/>
            </a:pPr>
            <a:r>
              <a:rPr lang="zh-CN" altLang="en-US"/>
              <a:t>如果中间有任何一个区块的数据被篡改，该区块的整体哈希值就会发生改变，那么它与前后区块所存储的哈希值就对不上了。</a:t>
            </a:r>
            <a:endParaRPr lang="en-US" altLang="zh-CN"/>
          </a:p>
        </p:txBody>
      </p:sp>
      <p:pic>
        <p:nvPicPr>
          <p:cNvPr id="34" name="图片 33">
            <a:extLst>
              <a:ext uri="{FF2B5EF4-FFF2-40B4-BE49-F238E27FC236}">
                <a16:creationId xmlns:a16="http://schemas.microsoft.com/office/drawing/2014/main" id="{97A98EF1-DD75-4695-BB1D-0BACB241C2CD}"/>
              </a:ext>
            </a:extLst>
          </p:cNvPr>
          <p:cNvPicPr>
            <a:picLocks noChangeAspect="1"/>
          </p:cNvPicPr>
          <p:nvPr/>
        </p:nvPicPr>
        <p:blipFill>
          <a:blip r:embed="rId2"/>
          <a:stretch>
            <a:fillRect/>
          </a:stretch>
        </p:blipFill>
        <p:spPr>
          <a:xfrm>
            <a:off x="1095460" y="3226547"/>
            <a:ext cx="10142688" cy="3441364"/>
          </a:xfrm>
          <a:prstGeom prst="rect">
            <a:avLst/>
          </a:prstGeom>
        </p:spPr>
      </p:pic>
    </p:spTree>
    <p:extLst>
      <p:ext uri="{BB962C8B-B14F-4D97-AF65-F5344CB8AC3E}">
        <p14:creationId xmlns:p14="http://schemas.microsoft.com/office/powerpoint/2010/main" val="12577542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iṣlîḍé"/>
        <p:cNvGrpSpPr/>
        <p:nvPr/>
      </p:nvGrpSpPr>
      <p:grpSpPr>
        <a:xfrm>
          <a:off x="0" y="0"/>
          <a:ext cx="0" cy="0"/>
          <a:chOff x="0" y="0"/>
          <a:chExt cx="0" cy="0"/>
        </a:xfrm>
      </p:grpSpPr>
      <p:sp>
        <p:nvSpPr>
          <p:cNvPr id="5" name="îsľiḓé"/>
          <p:cNvSpPr>
            <a:spLocks noGrp="1"/>
          </p:cNvSpPr>
          <p:nvPr>
            <p:ph type="title"/>
          </p:nvPr>
        </p:nvSpPr>
        <p:spPr/>
        <p:txBody>
          <a:bodyPr/>
          <a:lstStyle/>
          <a:p>
            <a:r>
              <a:rPr lang="zh-CN" altLang="en-US">
                <a:solidFill>
                  <a:schemeClr val="accent1"/>
                </a:solidFill>
              </a:rPr>
              <a:t>工作量证明与挖矿</a:t>
            </a:r>
            <a:endParaRPr lang="zh-CN" altLang="en-US" dirty="0">
              <a:solidFill>
                <a:schemeClr val="accent1"/>
              </a:solidFill>
            </a:endParaRPr>
          </a:p>
        </p:txBody>
      </p:sp>
      <p:sp>
        <p:nvSpPr>
          <p:cNvPr id="9" name="ïŝľîḓe">
            <a:extLst>
              <a:ext uri="{FF2B5EF4-FFF2-40B4-BE49-F238E27FC236}">
                <a16:creationId xmlns:a16="http://schemas.microsoft.com/office/drawing/2014/main" id="{04F69230-F3A6-4586-9371-A858F4763E9F}"/>
              </a:ext>
            </a:extLst>
          </p:cNvPr>
          <p:cNvSpPr txBox="1"/>
          <p:nvPr/>
        </p:nvSpPr>
        <p:spPr>
          <a:xfrm>
            <a:off x="753604" y="1790699"/>
            <a:ext cx="1023516" cy="889909"/>
          </a:xfrm>
          <a:prstGeom prst="rect">
            <a:avLst/>
          </a:prstGeom>
          <a:noFill/>
          <a:ln w="117475">
            <a:noFill/>
          </a:ln>
        </p:spPr>
        <p:txBody>
          <a:bodyPr wrap="none" rtlCol="0">
            <a:prstTxWarp prst="textPlain">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100" normalizeH="0" baseline="0" noProof="0">
                <a:ln>
                  <a:noFill/>
                </a:ln>
                <a:solidFill>
                  <a:srgbClr val="3E81C3"/>
                </a:solidFill>
                <a:effectLst/>
                <a:uLnTx/>
                <a:uFillTx/>
                <a:latin typeface="Impact" panose="020B0806030902050204" pitchFamily="34" charset="0"/>
                <a:ea typeface="微软雅黑"/>
                <a:cs typeface="Arial" panose="020B0604020202020204" pitchFamily="34" charset="0"/>
              </a:rPr>
              <a:t>/</a:t>
            </a:r>
            <a:r>
              <a:rPr kumimoji="0" lang="en-US" altLang="zh-CN" sz="100" b="0" i="0" u="none" strike="noStrike" kern="1200" cap="none" spc="100" normalizeH="0" baseline="0" noProof="0">
                <a:ln>
                  <a:noFill/>
                </a:ln>
                <a:solidFill>
                  <a:srgbClr val="3E81C3"/>
                </a:solidFill>
                <a:effectLst/>
                <a:uLnTx/>
                <a:uFillTx/>
                <a:latin typeface="Impact" panose="020B0806030902050204" pitchFamily="34" charset="0"/>
                <a:ea typeface="微软雅黑"/>
                <a:cs typeface="Arial" panose="020B0604020202020204" pitchFamily="34" charset="0"/>
              </a:rPr>
              <a:t> </a:t>
            </a:r>
            <a:r>
              <a:rPr kumimoji="0" lang="en-US" altLang="zh-CN" sz="1800" b="0" i="0" u="none" strike="noStrike" kern="1200" cap="none" spc="100" normalizeH="0" baseline="0" noProof="0">
                <a:ln>
                  <a:noFill/>
                </a:ln>
                <a:solidFill>
                  <a:srgbClr val="3E81C3"/>
                </a:solidFill>
                <a:effectLst/>
                <a:uLnTx/>
                <a:uFillTx/>
                <a:latin typeface="Impact" panose="020B0806030902050204" pitchFamily="34" charset="0"/>
                <a:ea typeface="微软雅黑"/>
                <a:cs typeface="Arial" panose="020B0604020202020204" pitchFamily="34" charset="0"/>
              </a:rPr>
              <a:t>03</a:t>
            </a:r>
            <a:endParaRPr kumimoji="0" lang="zh-CN" altLang="en-US" sz="1800" b="0" i="0" u="none" strike="noStrike" kern="1200" cap="none" spc="100" normalizeH="0" baseline="0" noProof="0" dirty="0">
              <a:ln>
                <a:noFill/>
              </a:ln>
              <a:solidFill>
                <a:srgbClr val="3E81C3"/>
              </a:solidFill>
              <a:effectLst/>
              <a:uLnTx/>
              <a:uFillTx/>
              <a:latin typeface="Impact" panose="020B0806030902050204" pitchFamily="34" charset="0"/>
              <a:ea typeface="微软雅黑"/>
              <a:cs typeface="Arial" panose="020B0604020202020204" pitchFamily="34" charset="0"/>
            </a:endParaRPr>
          </a:p>
        </p:txBody>
      </p:sp>
    </p:spTree>
    <p:custDataLst>
      <p:tags r:id="rId2"/>
    </p:custDataLst>
    <p:extLst>
      <p:ext uri="{BB962C8B-B14F-4D97-AF65-F5344CB8AC3E}">
        <p14:creationId xmlns:p14="http://schemas.microsoft.com/office/powerpoint/2010/main" val="41376880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97D30E-B484-4401-982A-FE7D7075227D}"/>
              </a:ext>
            </a:extLst>
          </p:cNvPr>
          <p:cNvSpPr>
            <a:spLocks noGrp="1"/>
          </p:cNvSpPr>
          <p:nvPr>
            <p:ph type="title"/>
          </p:nvPr>
        </p:nvSpPr>
        <p:spPr>
          <a:xfrm>
            <a:off x="266700" y="242889"/>
            <a:ext cx="10515600" cy="492124"/>
          </a:xfrm>
        </p:spPr>
        <p:txBody>
          <a:bodyPr/>
          <a:lstStyle/>
          <a:p>
            <a:r>
              <a:rPr lang="zh-CN" altLang="en-US"/>
              <a:t>工作量证明与挖矿（引言）</a:t>
            </a:r>
          </a:p>
        </p:txBody>
      </p:sp>
      <p:sp>
        <p:nvSpPr>
          <p:cNvPr id="3" name="Content Placeholder 2">
            <a:extLst>
              <a:ext uri="{FF2B5EF4-FFF2-40B4-BE49-F238E27FC236}">
                <a16:creationId xmlns:a16="http://schemas.microsoft.com/office/drawing/2014/main" id="{099AA9BA-D336-4526-9FC4-0BAF549B6845}"/>
              </a:ext>
            </a:extLst>
          </p:cNvPr>
          <p:cNvSpPr>
            <a:spLocks noGrp="1"/>
          </p:cNvSpPr>
          <p:nvPr>
            <p:ph idx="1"/>
          </p:nvPr>
        </p:nvSpPr>
        <p:spPr>
          <a:xfrm>
            <a:off x="266700" y="1127759"/>
            <a:ext cx="11782425" cy="1717042"/>
          </a:xfrm>
        </p:spPr>
        <p:txBody>
          <a:bodyPr/>
          <a:lstStyle/>
          <a:p>
            <a:r>
              <a:rPr lang="zh-CN" altLang="en-US"/>
              <a:t>比特币交易完成后，数据会存储到区块里。这些交易信息的存储和打包，就是由</a:t>
            </a:r>
            <a:r>
              <a:rPr lang="zh-CN" altLang="en-US" b="1">
                <a:solidFill>
                  <a:schemeClr val="accent1">
                    <a:lumMod val="75000"/>
                  </a:schemeClr>
                </a:solidFill>
              </a:rPr>
              <a:t>矿工</a:t>
            </a:r>
            <a:r>
              <a:rPr lang="zh-CN" altLang="en-US"/>
              <a:t>完成的。</a:t>
            </a:r>
            <a:endParaRPr lang="en-US" altLang="zh-CN"/>
          </a:p>
          <a:p>
            <a:r>
              <a:rPr lang="zh-CN" altLang="en-US"/>
              <a:t>矿工之所以愿意做数据打包的工作，是因为每完成一次打包，矿工都会得到一笔</a:t>
            </a:r>
            <a:r>
              <a:rPr lang="zh-CN" altLang="en-US" b="1">
                <a:solidFill>
                  <a:schemeClr val="accent1">
                    <a:lumMod val="75000"/>
                  </a:schemeClr>
                </a:solidFill>
              </a:rPr>
              <a:t>奖励</a:t>
            </a:r>
            <a:r>
              <a:rPr lang="zh-CN" altLang="en-US"/>
              <a:t>。</a:t>
            </a:r>
          </a:p>
          <a:p>
            <a:r>
              <a:rPr lang="zh-CN" altLang="en-US"/>
              <a:t>当前，每一个区块的打包奖励是</a:t>
            </a:r>
            <a:r>
              <a:rPr lang="en-US" altLang="zh-CN"/>
              <a:t>6.25</a:t>
            </a:r>
            <a:r>
              <a:rPr lang="zh-CN" altLang="en-US"/>
              <a:t>个比特币</a:t>
            </a:r>
            <a:r>
              <a:rPr lang="en-US" altLang="zh-CN"/>
              <a:t>+</a:t>
            </a:r>
            <a:r>
              <a:rPr lang="zh-CN" altLang="en-US"/>
              <a:t>区块中交易的手续费</a:t>
            </a:r>
            <a:endParaRPr lang="en-US" altLang="zh-CN"/>
          </a:p>
        </p:txBody>
      </p:sp>
      <p:pic>
        <p:nvPicPr>
          <p:cNvPr id="5" name="Picture 4">
            <a:extLst>
              <a:ext uri="{FF2B5EF4-FFF2-40B4-BE49-F238E27FC236}">
                <a16:creationId xmlns:a16="http://schemas.microsoft.com/office/drawing/2014/main" id="{8F532C66-2E32-4693-B27B-4B67E9F2CB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0225" y="2844801"/>
            <a:ext cx="9571549" cy="2423370"/>
          </a:xfrm>
          <a:prstGeom prst="rect">
            <a:avLst/>
          </a:prstGeom>
        </p:spPr>
      </p:pic>
      <p:sp>
        <p:nvSpPr>
          <p:cNvPr id="6" name="TextBox 5">
            <a:extLst>
              <a:ext uri="{FF2B5EF4-FFF2-40B4-BE49-F238E27FC236}">
                <a16:creationId xmlns:a16="http://schemas.microsoft.com/office/drawing/2014/main" id="{EE3FA89D-3E37-4C6D-8BBF-D70241FC1228}"/>
              </a:ext>
            </a:extLst>
          </p:cNvPr>
          <p:cNvSpPr txBox="1"/>
          <p:nvPr/>
        </p:nvSpPr>
        <p:spPr>
          <a:xfrm>
            <a:off x="8460736" y="5292307"/>
            <a:ext cx="3414717" cy="646331"/>
          </a:xfrm>
          <a:prstGeom prst="rect">
            <a:avLst/>
          </a:prstGeom>
          <a:noFill/>
        </p:spPr>
        <p:txBody>
          <a:bodyPr wrap="none" rtlCol="0">
            <a:spAutoFit/>
          </a:bodyPr>
          <a:lstStyle/>
          <a:p>
            <a:r>
              <a:rPr lang="en-US" altLang="zh-CN">
                <a:solidFill>
                  <a:schemeClr val="accent5">
                    <a:lumMod val="60000"/>
                    <a:lumOff val="40000"/>
                  </a:schemeClr>
                </a:solidFill>
              </a:rPr>
              <a:t>6.25</a:t>
            </a:r>
            <a:r>
              <a:rPr lang="zh-CN" altLang="en-US">
                <a:solidFill>
                  <a:schemeClr val="accent5">
                    <a:lumMod val="60000"/>
                    <a:lumOff val="40000"/>
                  </a:schemeClr>
                </a:solidFill>
              </a:rPr>
              <a:t>是挖矿奖励</a:t>
            </a:r>
            <a:endParaRPr lang="en-US" altLang="zh-CN">
              <a:solidFill>
                <a:schemeClr val="accent5">
                  <a:lumMod val="60000"/>
                  <a:lumOff val="40000"/>
                </a:schemeClr>
              </a:solidFill>
            </a:endParaRPr>
          </a:p>
          <a:p>
            <a:r>
              <a:rPr lang="zh-CN" altLang="en-US">
                <a:solidFill>
                  <a:schemeClr val="accent5">
                    <a:lumMod val="60000"/>
                    <a:lumOff val="40000"/>
                  </a:schemeClr>
                </a:solidFill>
              </a:rPr>
              <a:t>多出的</a:t>
            </a:r>
            <a:r>
              <a:rPr lang="en-US" altLang="zh-CN">
                <a:solidFill>
                  <a:schemeClr val="accent5">
                    <a:lumMod val="60000"/>
                    <a:lumOff val="40000"/>
                  </a:schemeClr>
                </a:solidFill>
              </a:rPr>
              <a:t>0.17</a:t>
            </a:r>
            <a:r>
              <a:rPr lang="zh-CN" altLang="en-US">
                <a:solidFill>
                  <a:schemeClr val="accent5">
                    <a:lumMod val="60000"/>
                    <a:lumOff val="40000"/>
                  </a:schemeClr>
                </a:solidFill>
              </a:rPr>
              <a:t>是区块内交易手续费</a:t>
            </a:r>
          </a:p>
        </p:txBody>
      </p:sp>
    </p:spTree>
    <p:extLst>
      <p:ext uri="{BB962C8B-B14F-4D97-AF65-F5344CB8AC3E}">
        <p14:creationId xmlns:p14="http://schemas.microsoft.com/office/powerpoint/2010/main" val="14376976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115E18-0C17-428A-B653-D87DE0D4A9C6}"/>
              </a:ext>
            </a:extLst>
          </p:cNvPr>
          <p:cNvSpPr>
            <a:spLocks noGrp="1"/>
          </p:cNvSpPr>
          <p:nvPr>
            <p:ph type="title"/>
          </p:nvPr>
        </p:nvSpPr>
        <p:spPr/>
        <p:txBody>
          <a:bodyPr/>
          <a:lstStyle/>
          <a:p>
            <a:r>
              <a:rPr lang="zh-CN" altLang="en-US"/>
              <a:t>工作量证明与挖矿（引言）</a:t>
            </a:r>
          </a:p>
        </p:txBody>
      </p:sp>
      <p:sp>
        <p:nvSpPr>
          <p:cNvPr id="3" name="Content Placeholder 2">
            <a:extLst>
              <a:ext uri="{FF2B5EF4-FFF2-40B4-BE49-F238E27FC236}">
                <a16:creationId xmlns:a16="http://schemas.microsoft.com/office/drawing/2014/main" id="{4ECC8281-9B30-4419-9233-237BDFD81E7C}"/>
              </a:ext>
            </a:extLst>
          </p:cNvPr>
          <p:cNvSpPr>
            <a:spLocks noGrp="1"/>
          </p:cNvSpPr>
          <p:nvPr>
            <p:ph idx="1"/>
          </p:nvPr>
        </p:nvSpPr>
        <p:spPr>
          <a:xfrm>
            <a:off x="266700" y="1015999"/>
            <a:ext cx="11782425" cy="5770881"/>
          </a:xfrm>
        </p:spPr>
        <p:txBody>
          <a:bodyPr>
            <a:normAutofit/>
          </a:bodyPr>
          <a:lstStyle/>
          <a:p>
            <a:r>
              <a:rPr lang="zh-CN" altLang="en-US"/>
              <a:t>收获如此丰厚，自然有很多矿工想要打包区块。那么，为了决定谁来打包区块，就出现了</a:t>
            </a:r>
            <a:r>
              <a:rPr lang="zh-CN" altLang="en-US" b="1">
                <a:solidFill>
                  <a:schemeClr val="accent1">
                    <a:lumMod val="75000"/>
                  </a:schemeClr>
                </a:solidFill>
              </a:rPr>
              <a:t>工作量证明</a:t>
            </a:r>
            <a:r>
              <a:rPr lang="zh-CN" altLang="en-US"/>
              <a:t>（</a:t>
            </a:r>
            <a:r>
              <a:rPr lang="en-US" altLang="zh-CN"/>
              <a:t>Proof-of-Work</a:t>
            </a:r>
            <a:r>
              <a:rPr lang="zh-CN" altLang="en-US"/>
              <a:t>，</a:t>
            </a:r>
            <a:r>
              <a:rPr lang="en-US" altLang="zh-CN"/>
              <a:t>PoW</a:t>
            </a:r>
            <a:r>
              <a:rPr lang="zh-CN" altLang="en-US"/>
              <a:t>）的机制。</a:t>
            </a:r>
            <a:endParaRPr lang="en-US" altLang="zh-CN"/>
          </a:p>
          <a:p>
            <a:r>
              <a:rPr lang="zh-CN" altLang="en-US"/>
              <a:t>这里的工作量证明，说的通俗一点，就是解题竞赛。谁解得快，谁就拥有区块的打包权。</a:t>
            </a:r>
            <a:endParaRPr lang="en-US" altLang="zh-CN"/>
          </a:p>
          <a:p>
            <a:endParaRPr lang="en-US" altLang="zh-CN"/>
          </a:p>
          <a:p>
            <a:r>
              <a:rPr lang="zh-CN" altLang="en-US"/>
              <a:t>一个好的解题竞赛，必须拥有如下性质：</a:t>
            </a:r>
            <a:endParaRPr lang="en-US" altLang="zh-CN"/>
          </a:p>
          <a:p>
            <a:pPr marL="342900" indent="-342900">
              <a:buFont typeface="+mj-lt"/>
              <a:buAutoNum type="arabicPeriod"/>
            </a:pPr>
            <a:r>
              <a:rPr lang="zh-CN" altLang="en-US" b="1"/>
              <a:t>完成困难</a:t>
            </a:r>
            <a:r>
              <a:rPr lang="zh-CN" altLang="en-US"/>
              <a:t>：任务要有难度，需要消耗一定的计算能力。</a:t>
            </a:r>
            <a:endParaRPr lang="en-US" altLang="zh-CN"/>
          </a:p>
          <a:p>
            <a:pPr marL="342900" indent="-342900">
              <a:buFont typeface="+mj-lt"/>
              <a:buAutoNum type="arabicPeriod"/>
            </a:pPr>
            <a:r>
              <a:rPr lang="zh-CN" altLang="en-US" b="1"/>
              <a:t>验证容易</a:t>
            </a:r>
            <a:r>
              <a:rPr lang="zh-CN" altLang="en-US"/>
              <a:t>：别的电脑可以很容易验证，解题结果是否正确。</a:t>
            </a:r>
            <a:endParaRPr lang="en-US" altLang="zh-CN"/>
          </a:p>
          <a:p>
            <a:pPr marL="342900" indent="-342900">
              <a:buFont typeface="+mj-lt"/>
              <a:buAutoNum type="arabicPeriod"/>
            </a:pPr>
            <a:r>
              <a:rPr lang="zh-CN" altLang="en-US" b="1"/>
              <a:t>难度可调</a:t>
            </a:r>
            <a:r>
              <a:rPr lang="zh-CN" altLang="en-US"/>
              <a:t>：能根据全网的计算能力调整难度，确保矿工解出题目的时长不是很长、也不是很短。</a:t>
            </a:r>
            <a:endParaRPr lang="en-US" altLang="zh-CN"/>
          </a:p>
        </p:txBody>
      </p:sp>
    </p:spTree>
    <p:extLst>
      <p:ext uri="{BB962C8B-B14F-4D97-AF65-F5344CB8AC3E}">
        <p14:creationId xmlns:p14="http://schemas.microsoft.com/office/powerpoint/2010/main" val="3649595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îṡlîḑê"/>
        <p:cNvGrpSpPr/>
        <p:nvPr/>
      </p:nvGrpSpPr>
      <p:grpSpPr>
        <a:xfrm>
          <a:off x="0" y="0"/>
          <a:ext cx="0" cy="0"/>
          <a:chOff x="0" y="0"/>
          <a:chExt cx="0" cy="0"/>
        </a:xfrm>
      </p:grpSpPr>
      <p:grpSp>
        <p:nvGrpSpPr>
          <p:cNvPr id="2" name="ïṣľîḓe">
            <a:extLst>
              <a:ext uri="{FF2B5EF4-FFF2-40B4-BE49-F238E27FC236}">
                <a16:creationId xmlns:a16="http://schemas.microsoft.com/office/drawing/2014/main" id="{C0498D3A-B738-48EC-A39C-94C58B88932B}"/>
              </a:ext>
            </a:extLst>
          </p:cNvPr>
          <p:cNvGrpSpPr/>
          <p:nvPr/>
        </p:nvGrpSpPr>
        <p:grpSpPr>
          <a:xfrm>
            <a:off x="731671" y="339035"/>
            <a:ext cx="11351443" cy="6071925"/>
            <a:chOff x="692134" y="1615965"/>
            <a:chExt cx="11351443" cy="6071925"/>
          </a:xfrm>
        </p:grpSpPr>
        <p:grpSp>
          <p:nvGrpSpPr>
            <p:cNvPr id="6" name="iṥlídê"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A759C196-DA28-4241-ABB5-975367026FE9}"/>
                </a:ext>
              </a:extLst>
            </p:cNvPr>
            <p:cNvGrpSpPr>
              <a:grpSpLocks noChangeAspect="1"/>
            </p:cNvGrpSpPr>
            <p:nvPr/>
          </p:nvGrpSpPr>
          <p:grpSpPr>
            <a:xfrm>
              <a:off x="692134" y="1615965"/>
              <a:ext cx="11351443" cy="6071925"/>
              <a:chOff x="1113128" y="1615965"/>
              <a:chExt cx="10910112" cy="6071925"/>
            </a:xfrm>
          </p:grpSpPr>
          <p:sp>
            <p:nvSpPr>
              <p:cNvPr id="7" name="iṩḻîḓe">
                <a:extLst>
                  <a:ext uri="{FF2B5EF4-FFF2-40B4-BE49-F238E27FC236}">
                    <a16:creationId xmlns:a16="http://schemas.microsoft.com/office/drawing/2014/main" id="{48F70259-7598-4270-874A-6F50772D10F6}"/>
                  </a:ext>
                </a:extLst>
              </p:cNvPr>
              <p:cNvSpPr txBox="1"/>
              <p:nvPr/>
            </p:nvSpPr>
            <p:spPr bwMode="auto">
              <a:xfrm>
                <a:off x="4324945" y="1615965"/>
                <a:ext cx="7698295" cy="6071925"/>
              </a:xfrm>
              <a:prstGeom prst="rect">
                <a:avLst/>
              </a:prstGeom>
              <a:noFill/>
            </p:spPr>
            <p:txBody>
              <a:bodyPr wrap="square" tIns="0" anchor="t">
                <a:noAutofit/>
              </a:bodyPr>
              <a:lstStyle>
                <a:defPPr>
                  <a:defRPr lang="zh-CN"/>
                </a:defPPr>
                <a:lvl1pPr>
                  <a:defRPr sz="1600" b="1">
                    <a:latin typeface="Arial" panose="020B0604020202020204" pitchFamily="34" charset="0"/>
                    <a:ea typeface="微软雅黑" panose="020B0503020204020204" pitchFamily="34" charset="-122"/>
                    <a:cs typeface="+mn-ea"/>
                  </a:defRPr>
                </a:lvl1pPr>
                <a:lvl2pPr marL="742950" indent="-285750">
                  <a:defRPr sz="3200" b="1">
                    <a:solidFill>
                      <a:srgbClr val="4D4D4D"/>
                    </a:solidFill>
                    <a:latin typeface="Arial" panose="020B0604020202020204" pitchFamily="34" charset="0"/>
                    <a:ea typeface="黑体" panose="02010609060101010101" pitchFamily="49" charset="-122"/>
                  </a:defRPr>
                </a:lvl2pPr>
                <a:lvl3pPr marL="1143000" indent="-228600">
                  <a:defRPr sz="3200" b="1">
                    <a:solidFill>
                      <a:srgbClr val="4D4D4D"/>
                    </a:solidFill>
                    <a:latin typeface="Arial" panose="020B0604020202020204" pitchFamily="34" charset="0"/>
                    <a:ea typeface="黑体" panose="02010609060101010101" pitchFamily="49" charset="-122"/>
                  </a:defRPr>
                </a:lvl3pPr>
                <a:lvl4pPr marL="1600200" indent="-228600">
                  <a:defRPr sz="3200" b="1">
                    <a:solidFill>
                      <a:srgbClr val="4D4D4D"/>
                    </a:solidFill>
                    <a:latin typeface="Arial" panose="020B0604020202020204" pitchFamily="34" charset="0"/>
                    <a:ea typeface="黑体" panose="02010609060101010101" pitchFamily="49" charset="-122"/>
                  </a:defRPr>
                </a:lvl4pPr>
                <a:lvl5pPr marL="2057400" indent="-228600">
                  <a:defRPr sz="3200" b="1">
                    <a:solidFill>
                      <a:srgbClr val="4D4D4D"/>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3200" b="1">
                    <a:solidFill>
                      <a:srgbClr val="4D4D4D"/>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3200" b="1">
                    <a:solidFill>
                      <a:srgbClr val="4D4D4D"/>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3200" b="1">
                    <a:solidFill>
                      <a:srgbClr val="4D4D4D"/>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3200" b="1">
                    <a:solidFill>
                      <a:srgbClr val="4D4D4D"/>
                    </a:solidFill>
                    <a:latin typeface="Arial" panose="020B0604020202020204" pitchFamily="34" charset="0"/>
                    <a:ea typeface="黑体" panose="02010609060101010101" pitchFamily="49" charset="-122"/>
                  </a:defRPr>
                </a:lvl9pPr>
              </a:lstStyle>
              <a:p>
                <a:pPr marL="342900" marR="0" lvl="0" indent="-342900" algn="l" defTabSz="914400" rtl="0" eaLnBrk="1" fontAlgn="auto" latinLnBrk="0" hangingPunct="1">
                  <a:lnSpc>
                    <a:spcPct val="200000"/>
                  </a:lnSpc>
                  <a:spcBef>
                    <a:spcPts val="0"/>
                  </a:spcBef>
                  <a:spcAft>
                    <a:spcPts val="0"/>
                  </a:spcAft>
                  <a:buClrTx/>
                  <a:buSzTx/>
                  <a:buFont typeface="+mj-lt"/>
                  <a:buAutoNum type="arabicPeriod"/>
                  <a:tabLst/>
                  <a:defRPr/>
                </a:pPr>
                <a:r>
                  <a:rPr kumimoji="0" lang="zh-CN" altLang="en-US" sz="1800" b="0" i="0" u="none" strike="noStrike" kern="1200" cap="none" spc="0" normalizeH="0" baseline="0" noProof="0">
                    <a:ln>
                      <a:noFill/>
                    </a:ln>
                    <a:solidFill>
                      <a:srgbClr val="F0F0F0">
                        <a:lumMod val="50000"/>
                      </a:srgbClr>
                    </a:solidFill>
                    <a:effectLst/>
                    <a:uLnTx/>
                    <a:uFillTx/>
                    <a:latin typeface="Arial"/>
                    <a:ea typeface="微软雅黑"/>
                    <a:sym typeface="+mn-lt"/>
                  </a:rPr>
                  <a:t>哈希算法</a:t>
                </a:r>
                <a:endParaRPr kumimoji="0" lang="en-US" altLang="zh-CN" sz="1800" b="0" i="0" u="none" strike="noStrike" kern="1200" cap="none" spc="0" normalizeH="0" baseline="0" noProof="0">
                  <a:ln>
                    <a:noFill/>
                  </a:ln>
                  <a:solidFill>
                    <a:srgbClr val="F0F0F0">
                      <a:lumMod val="50000"/>
                    </a:srgbClr>
                  </a:solidFill>
                  <a:effectLst/>
                  <a:uLnTx/>
                  <a:uFillTx/>
                  <a:latin typeface="Arial"/>
                  <a:ea typeface="微软雅黑"/>
                  <a:sym typeface="+mn-lt"/>
                </a:endParaRPr>
              </a:p>
              <a:p>
                <a:pPr marL="342900" marR="0" lvl="0" indent="-342900" algn="l" defTabSz="914400" rtl="0" eaLnBrk="1" fontAlgn="auto" latinLnBrk="0" hangingPunct="1">
                  <a:lnSpc>
                    <a:spcPct val="200000"/>
                  </a:lnSpc>
                  <a:spcBef>
                    <a:spcPts val="0"/>
                  </a:spcBef>
                  <a:spcAft>
                    <a:spcPts val="0"/>
                  </a:spcAft>
                  <a:buClrTx/>
                  <a:buSzTx/>
                  <a:buFont typeface="+mj-lt"/>
                  <a:buAutoNum type="arabicPeriod"/>
                  <a:tabLst/>
                  <a:defRPr/>
                </a:pPr>
                <a:r>
                  <a:rPr kumimoji="0" lang="zh-CN" altLang="en-US" sz="1800" b="0" i="0" u="none" strike="noStrike" kern="1200" cap="none" spc="0" normalizeH="0" baseline="0" noProof="0">
                    <a:ln>
                      <a:noFill/>
                    </a:ln>
                    <a:solidFill>
                      <a:srgbClr val="F0F0F0">
                        <a:lumMod val="50000"/>
                      </a:srgbClr>
                    </a:solidFill>
                    <a:effectLst/>
                    <a:uLnTx/>
                    <a:uFillTx/>
                    <a:latin typeface="Arial"/>
                    <a:ea typeface="微软雅黑"/>
                    <a:sym typeface="+mn-lt"/>
                  </a:rPr>
                  <a:t>区块与区块链的形成</a:t>
                </a:r>
                <a:endParaRPr kumimoji="0" lang="en-US" altLang="zh-CN" sz="1800" b="0" i="0" u="none" strike="noStrike" kern="1200" cap="none" spc="0" normalizeH="0" baseline="0" noProof="0">
                  <a:ln>
                    <a:noFill/>
                  </a:ln>
                  <a:solidFill>
                    <a:srgbClr val="F0F0F0">
                      <a:lumMod val="50000"/>
                    </a:srgbClr>
                  </a:solidFill>
                  <a:effectLst/>
                  <a:uLnTx/>
                  <a:uFillTx/>
                  <a:latin typeface="Arial"/>
                  <a:ea typeface="微软雅黑"/>
                  <a:sym typeface="+mn-lt"/>
                </a:endParaRPr>
              </a:p>
              <a:p>
                <a:pPr marL="342900" marR="0" lvl="0" indent="-342900" algn="l" defTabSz="914400" rtl="0" eaLnBrk="1" fontAlgn="auto" latinLnBrk="0" hangingPunct="1">
                  <a:lnSpc>
                    <a:spcPct val="200000"/>
                  </a:lnSpc>
                  <a:spcBef>
                    <a:spcPts val="0"/>
                  </a:spcBef>
                  <a:spcAft>
                    <a:spcPts val="0"/>
                  </a:spcAft>
                  <a:buClrTx/>
                  <a:buSzTx/>
                  <a:buFont typeface="+mj-lt"/>
                  <a:buAutoNum type="arabicPeriod"/>
                  <a:tabLst/>
                  <a:defRPr/>
                </a:pPr>
                <a:r>
                  <a:rPr kumimoji="0" lang="zh-CN" altLang="en-US" sz="1800" b="0" i="0" u="none" strike="noStrike" kern="1200" cap="none" spc="0" normalizeH="0" baseline="0" noProof="0">
                    <a:ln>
                      <a:noFill/>
                    </a:ln>
                    <a:solidFill>
                      <a:srgbClr val="F0F0F0">
                        <a:lumMod val="50000"/>
                      </a:srgbClr>
                    </a:solidFill>
                    <a:effectLst/>
                    <a:uLnTx/>
                    <a:uFillTx/>
                    <a:latin typeface="Arial"/>
                    <a:ea typeface="微软雅黑"/>
                    <a:sym typeface="+mn-lt"/>
                  </a:rPr>
                  <a:t>工作量证明与挖矿</a:t>
                </a:r>
                <a:endParaRPr kumimoji="0" lang="en-US" altLang="zh-CN" sz="1800" b="0" i="0" u="none" strike="noStrike" kern="1200" cap="none" spc="0" normalizeH="0" baseline="0" noProof="0">
                  <a:ln>
                    <a:noFill/>
                  </a:ln>
                  <a:solidFill>
                    <a:srgbClr val="F0F0F0">
                      <a:lumMod val="50000"/>
                    </a:srgbClr>
                  </a:solidFill>
                  <a:effectLst/>
                  <a:uLnTx/>
                  <a:uFillTx/>
                  <a:latin typeface="Arial"/>
                  <a:ea typeface="微软雅黑"/>
                  <a:sym typeface="+mn-lt"/>
                </a:endParaRPr>
              </a:p>
              <a:p>
                <a:pPr marL="1028700" lvl="1">
                  <a:lnSpc>
                    <a:spcPct val="200000"/>
                  </a:lnSpc>
                  <a:buFont typeface="Arial" panose="020B0604020202020204" pitchFamily="34" charset="0"/>
                  <a:buChar char="•"/>
                </a:pPr>
                <a:r>
                  <a:rPr lang="zh-CN" altLang="en-US" sz="1800" b="0">
                    <a:solidFill>
                      <a:srgbClr val="F0F0F0">
                        <a:lumMod val="50000"/>
                      </a:srgbClr>
                    </a:solidFill>
                    <a:latin typeface="Arial"/>
                    <a:ea typeface="微软雅黑"/>
                    <a:sym typeface="+mn-lt"/>
                  </a:rPr>
                  <a:t>奖励机制</a:t>
                </a:r>
                <a:endParaRPr lang="en-US" altLang="zh-CN" sz="1800" b="0">
                  <a:solidFill>
                    <a:srgbClr val="F0F0F0">
                      <a:lumMod val="50000"/>
                    </a:srgbClr>
                  </a:solidFill>
                  <a:latin typeface="Arial"/>
                  <a:ea typeface="微软雅黑"/>
                  <a:sym typeface="+mn-lt"/>
                </a:endParaRPr>
              </a:p>
              <a:p>
                <a:pPr marL="1028700" lvl="1">
                  <a:lnSpc>
                    <a:spcPct val="200000"/>
                  </a:lnSpc>
                  <a:buFont typeface="Arial" panose="020B0604020202020204" pitchFamily="34" charset="0"/>
                  <a:buChar char="•"/>
                </a:pPr>
                <a:r>
                  <a:rPr lang="zh-CN" altLang="en-US" sz="1800" b="0">
                    <a:solidFill>
                      <a:srgbClr val="F0F0F0">
                        <a:lumMod val="50000"/>
                      </a:srgbClr>
                    </a:solidFill>
                    <a:latin typeface="Arial"/>
                    <a:ea typeface="微软雅黑"/>
                    <a:sym typeface="+mn-lt"/>
                  </a:rPr>
                  <a:t>矿机、矿场、矿池</a:t>
                </a:r>
                <a:endParaRPr kumimoji="0" lang="en-US" altLang="zh-CN" sz="1800" b="0" i="0" u="none" strike="noStrike" kern="1200" cap="none" spc="0" normalizeH="0" baseline="0" noProof="0">
                  <a:ln>
                    <a:noFill/>
                  </a:ln>
                  <a:solidFill>
                    <a:srgbClr val="F0F0F0">
                      <a:lumMod val="50000"/>
                    </a:srgbClr>
                  </a:solidFill>
                  <a:effectLst/>
                  <a:uLnTx/>
                  <a:uFillTx/>
                  <a:latin typeface="Arial"/>
                  <a:ea typeface="微软雅黑"/>
                  <a:sym typeface="+mn-lt"/>
                </a:endParaRPr>
              </a:p>
              <a:p>
                <a:pPr marL="342900" marR="0" lvl="0" indent="-342900" algn="l" defTabSz="914400" rtl="0" eaLnBrk="1" fontAlgn="auto" latinLnBrk="0" hangingPunct="1">
                  <a:lnSpc>
                    <a:spcPct val="200000"/>
                  </a:lnSpc>
                  <a:spcBef>
                    <a:spcPts val="0"/>
                  </a:spcBef>
                  <a:spcAft>
                    <a:spcPts val="0"/>
                  </a:spcAft>
                  <a:buClrTx/>
                  <a:buSzTx/>
                  <a:buFont typeface="+mj-lt"/>
                  <a:buAutoNum type="arabicPeriod"/>
                  <a:tabLst/>
                  <a:defRPr/>
                </a:pPr>
                <a:r>
                  <a:rPr kumimoji="0" lang="zh-CN" altLang="en-US" sz="1800" b="0" i="0" u="none" strike="noStrike" kern="1200" cap="none" spc="0" normalizeH="0" baseline="0" noProof="0">
                    <a:ln>
                      <a:noFill/>
                    </a:ln>
                    <a:solidFill>
                      <a:srgbClr val="F0F0F0">
                        <a:lumMod val="50000"/>
                      </a:srgbClr>
                    </a:solidFill>
                    <a:effectLst/>
                    <a:uLnTx/>
                    <a:uFillTx/>
                    <a:latin typeface="Arial"/>
                    <a:ea typeface="微软雅黑"/>
                    <a:sym typeface="+mn-lt"/>
                  </a:rPr>
                  <a:t>区块链：全流程梳理</a:t>
                </a:r>
                <a:endParaRPr kumimoji="0" lang="en-US" altLang="zh-CN" sz="1800" b="0" i="0" u="none" strike="noStrike" kern="1200" cap="none" spc="0" normalizeH="0" baseline="0" noProof="0">
                  <a:ln>
                    <a:noFill/>
                  </a:ln>
                  <a:solidFill>
                    <a:srgbClr val="F0F0F0">
                      <a:lumMod val="50000"/>
                    </a:srgbClr>
                  </a:solidFill>
                  <a:effectLst/>
                  <a:uLnTx/>
                  <a:uFillTx/>
                  <a:latin typeface="Arial"/>
                  <a:ea typeface="微软雅黑"/>
                  <a:sym typeface="+mn-lt"/>
                </a:endParaRPr>
              </a:p>
              <a:p>
                <a:pPr marL="342900" indent="-342900">
                  <a:lnSpc>
                    <a:spcPct val="200000"/>
                  </a:lnSpc>
                  <a:buFont typeface="+mj-lt"/>
                  <a:buAutoNum type="arabicPeriod"/>
                  <a:defRPr/>
                </a:pPr>
                <a:r>
                  <a:rPr lang="zh-CN" altLang="en-US" sz="1800" b="0">
                    <a:solidFill>
                      <a:srgbClr val="F0F0F0">
                        <a:lumMod val="50000"/>
                      </a:srgbClr>
                    </a:solidFill>
                    <a:latin typeface="Arial"/>
                    <a:ea typeface="微软雅黑"/>
                    <a:sym typeface="+mn-lt"/>
                  </a:rPr>
                  <a:t>补充知识点：共识机制</a:t>
                </a:r>
                <a:endParaRPr lang="en-US" altLang="zh-CN" sz="1800" b="0">
                  <a:solidFill>
                    <a:srgbClr val="F0F0F0">
                      <a:lumMod val="50000"/>
                    </a:srgbClr>
                  </a:solidFill>
                  <a:latin typeface="Arial"/>
                  <a:ea typeface="微软雅黑"/>
                  <a:sym typeface="+mn-lt"/>
                </a:endParaRPr>
              </a:p>
              <a:p>
                <a:pPr marL="342900" indent="-342900">
                  <a:lnSpc>
                    <a:spcPct val="200000"/>
                  </a:lnSpc>
                  <a:buFont typeface="+mj-lt"/>
                  <a:buAutoNum type="arabicPeriod"/>
                  <a:defRPr/>
                </a:pPr>
                <a:r>
                  <a:rPr lang="zh-CN" altLang="en-US" sz="1800" b="0">
                    <a:solidFill>
                      <a:srgbClr val="F0F0F0">
                        <a:lumMod val="50000"/>
                      </a:srgbClr>
                    </a:solidFill>
                    <a:latin typeface="Arial"/>
                    <a:ea typeface="微软雅黑"/>
                    <a:sym typeface="+mn-lt"/>
                  </a:rPr>
                  <a:t>补充知识点：非对称加密</a:t>
                </a:r>
                <a:endParaRPr lang="en-US" altLang="zh-CN" sz="1800" b="0">
                  <a:solidFill>
                    <a:srgbClr val="F0F0F0">
                      <a:lumMod val="50000"/>
                    </a:srgbClr>
                  </a:solidFill>
                  <a:latin typeface="Arial"/>
                  <a:ea typeface="微软雅黑"/>
                  <a:sym typeface="+mn-lt"/>
                </a:endParaRPr>
              </a:p>
              <a:p>
                <a:pPr marL="342900" marR="0" lvl="0" indent="-342900" algn="l" defTabSz="914400" rtl="0" eaLnBrk="1" fontAlgn="auto" latinLnBrk="0" hangingPunct="1">
                  <a:lnSpc>
                    <a:spcPct val="200000"/>
                  </a:lnSpc>
                  <a:spcBef>
                    <a:spcPts val="0"/>
                  </a:spcBef>
                  <a:spcAft>
                    <a:spcPts val="0"/>
                  </a:spcAft>
                  <a:buClrTx/>
                  <a:buSzTx/>
                  <a:buFont typeface="+mj-lt"/>
                  <a:buAutoNum type="arabicPeriod"/>
                  <a:tabLst/>
                  <a:defRPr/>
                </a:pPr>
                <a:r>
                  <a:rPr lang="zh-CN" altLang="en-US" sz="1800" b="0">
                    <a:solidFill>
                      <a:srgbClr val="F0F0F0">
                        <a:lumMod val="50000"/>
                      </a:srgbClr>
                    </a:solidFill>
                    <a:latin typeface="Arial"/>
                    <a:ea typeface="微软雅黑"/>
                    <a:sym typeface="+mn-lt"/>
                  </a:rPr>
                  <a:t>补充知识点：双花问题 </a:t>
                </a:r>
                <a:r>
                  <a:rPr lang="en-US" altLang="zh-CN" sz="1800" b="0">
                    <a:solidFill>
                      <a:srgbClr val="F0F0F0">
                        <a:lumMod val="50000"/>
                      </a:srgbClr>
                    </a:solidFill>
                    <a:latin typeface="Arial"/>
                    <a:ea typeface="微软雅黑"/>
                    <a:sym typeface="+mn-lt"/>
                  </a:rPr>
                  <a:t>&amp; </a:t>
                </a:r>
                <a:r>
                  <a:rPr lang="zh-CN" altLang="en-US" sz="1800" b="0">
                    <a:solidFill>
                      <a:srgbClr val="F0F0F0">
                        <a:lumMod val="50000"/>
                      </a:srgbClr>
                    </a:solidFill>
                    <a:latin typeface="Arial"/>
                    <a:ea typeface="微软雅黑"/>
                    <a:sym typeface="+mn-lt"/>
                  </a:rPr>
                  <a:t>区块链分叉</a:t>
                </a:r>
                <a:endParaRPr lang="en-US" altLang="zh-CN" sz="1800" b="0">
                  <a:solidFill>
                    <a:srgbClr val="F0F0F0">
                      <a:lumMod val="50000"/>
                    </a:srgbClr>
                  </a:solidFill>
                  <a:latin typeface="Arial"/>
                  <a:ea typeface="微软雅黑"/>
                  <a:sym typeface="+mn-lt"/>
                </a:endParaRPr>
              </a:p>
              <a:p>
                <a:pPr marL="342900" marR="0" lvl="0" indent="-342900" algn="l" defTabSz="914400" rtl="0" eaLnBrk="1" fontAlgn="auto" latinLnBrk="0" hangingPunct="1">
                  <a:lnSpc>
                    <a:spcPct val="200000"/>
                  </a:lnSpc>
                  <a:spcBef>
                    <a:spcPts val="0"/>
                  </a:spcBef>
                  <a:spcAft>
                    <a:spcPts val="0"/>
                  </a:spcAft>
                  <a:buClrTx/>
                  <a:buSzTx/>
                  <a:buFont typeface="+mj-lt"/>
                  <a:buAutoNum type="arabicPeriod"/>
                  <a:tabLst/>
                  <a:defRPr/>
                </a:pPr>
                <a:r>
                  <a:rPr lang="zh-CN" altLang="en-US" sz="1800" b="0">
                    <a:solidFill>
                      <a:srgbClr val="F0F0F0">
                        <a:lumMod val="50000"/>
                      </a:srgbClr>
                    </a:solidFill>
                    <a:latin typeface="Arial"/>
                    <a:ea typeface="微软雅黑"/>
                    <a:sym typeface="+mn-lt"/>
                  </a:rPr>
                  <a:t>补充知识点：不可能三角模型</a:t>
                </a:r>
                <a:endParaRPr lang="en-US" altLang="zh-CN" sz="1800" b="0">
                  <a:solidFill>
                    <a:srgbClr val="F0F0F0">
                      <a:lumMod val="50000"/>
                    </a:srgbClr>
                  </a:solidFill>
                  <a:latin typeface="Arial"/>
                  <a:ea typeface="微软雅黑"/>
                  <a:sym typeface="+mn-lt"/>
                </a:endParaRPr>
              </a:p>
              <a:p>
                <a:pPr marL="342900" marR="0" lvl="0" indent="-342900" algn="l" defTabSz="914400" rtl="0" eaLnBrk="1" fontAlgn="auto" latinLnBrk="0" hangingPunct="1">
                  <a:lnSpc>
                    <a:spcPct val="200000"/>
                  </a:lnSpc>
                  <a:spcBef>
                    <a:spcPts val="0"/>
                  </a:spcBef>
                  <a:spcAft>
                    <a:spcPts val="0"/>
                  </a:spcAft>
                  <a:buClrTx/>
                  <a:buSzTx/>
                  <a:buFont typeface="+mj-lt"/>
                  <a:buAutoNum type="arabicPeriod"/>
                  <a:tabLst/>
                  <a:defRPr/>
                </a:pPr>
                <a:r>
                  <a:rPr lang="zh-CN" altLang="en-US" sz="1800" b="0">
                    <a:solidFill>
                      <a:srgbClr val="F0F0F0">
                        <a:lumMod val="50000"/>
                      </a:srgbClr>
                    </a:solidFill>
                    <a:latin typeface="Arial"/>
                    <a:ea typeface="微软雅黑"/>
                    <a:sym typeface="+mn-lt"/>
                  </a:rPr>
                  <a:t>补充知识点：公链、联盟链、私链等</a:t>
                </a:r>
                <a:endParaRPr lang="en-US" altLang="zh-CN" sz="1800" b="0">
                  <a:solidFill>
                    <a:srgbClr val="F0F0F0">
                      <a:lumMod val="50000"/>
                    </a:srgbClr>
                  </a:solidFill>
                  <a:latin typeface="Arial"/>
                  <a:ea typeface="微软雅黑"/>
                  <a:sym typeface="+mn-lt"/>
                </a:endParaRPr>
              </a:p>
              <a:p>
                <a:pPr marL="342900" marR="0" lvl="0" indent="-342900" algn="l" defTabSz="914400" rtl="0" eaLnBrk="1" fontAlgn="auto" latinLnBrk="0" hangingPunct="1">
                  <a:lnSpc>
                    <a:spcPct val="200000"/>
                  </a:lnSpc>
                  <a:spcBef>
                    <a:spcPts val="0"/>
                  </a:spcBef>
                  <a:spcAft>
                    <a:spcPts val="0"/>
                  </a:spcAft>
                  <a:buClrTx/>
                  <a:buSzTx/>
                  <a:buFont typeface="+mj-lt"/>
                  <a:buAutoNum type="arabicPeriod"/>
                  <a:tabLst/>
                  <a:defRPr/>
                </a:pPr>
                <a:endParaRPr lang="en-US" altLang="zh-CN" sz="1800" b="0">
                  <a:solidFill>
                    <a:srgbClr val="F0F0F0">
                      <a:lumMod val="50000"/>
                    </a:srgbClr>
                  </a:solidFill>
                  <a:latin typeface="Arial"/>
                  <a:ea typeface="微软雅黑"/>
                  <a:sym typeface="+mn-lt"/>
                </a:endParaRPr>
              </a:p>
              <a:p>
                <a:pPr marR="0" lvl="0" algn="l" defTabSz="914400" rtl="0" eaLnBrk="1" fontAlgn="auto" latinLnBrk="0" hangingPunct="1">
                  <a:lnSpc>
                    <a:spcPct val="200000"/>
                  </a:lnSpc>
                  <a:spcBef>
                    <a:spcPts val="0"/>
                  </a:spcBef>
                  <a:spcAft>
                    <a:spcPts val="0"/>
                  </a:spcAft>
                  <a:buClrTx/>
                  <a:buSzTx/>
                  <a:tabLst/>
                  <a:defRPr/>
                </a:pPr>
                <a:endParaRPr lang="en-US" altLang="zh-CN" sz="200" b="0">
                  <a:solidFill>
                    <a:srgbClr val="F0F0F0">
                      <a:lumMod val="50000"/>
                    </a:srgbClr>
                  </a:solidFill>
                  <a:latin typeface="Arial"/>
                  <a:ea typeface="微软雅黑"/>
                  <a:sym typeface="+mn-lt"/>
                </a:endParaRPr>
              </a:p>
              <a:p>
                <a:pPr marL="285750">
                  <a:lnSpc>
                    <a:spcPct val="200000"/>
                  </a:lnSpc>
                </a:pPr>
                <a:endParaRPr lang="en-US" altLang="zh-CN" sz="200" b="0">
                  <a:solidFill>
                    <a:srgbClr val="F0F0F0">
                      <a:lumMod val="50000"/>
                    </a:srgbClr>
                  </a:solidFill>
                  <a:latin typeface="Arial"/>
                  <a:ea typeface="微软雅黑"/>
                  <a:sym typeface="+mn-lt"/>
                </a:endParaRPr>
              </a:p>
            </p:txBody>
          </p:sp>
          <p:cxnSp>
            <p:nvCxnSpPr>
              <p:cNvPr id="8" name="ïś1idê">
                <a:extLst>
                  <a:ext uri="{FF2B5EF4-FFF2-40B4-BE49-F238E27FC236}">
                    <a16:creationId xmlns:a16="http://schemas.microsoft.com/office/drawing/2014/main" id="{DA1FB18E-FA01-4588-BEF9-FB96A98A84D4}"/>
                  </a:ext>
                </a:extLst>
              </p:cNvPr>
              <p:cNvCxnSpPr>
                <a:cxnSpLocks/>
              </p:cNvCxnSpPr>
              <p:nvPr/>
            </p:nvCxnSpPr>
            <p:spPr>
              <a:xfrm>
                <a:off x="3696888" y="1780800"/>
                <a:ext cx="0" cy="4003616"/>
              </a:xfrm>
              <a:prstGeom prst="line">
                <a:avLst/>
              </a:prstGeom>
              <a:solidFill>
                <a:srgbClr val="FFCC00"/>
              </a:solidFill>
              <a:ln w="3175" cap="flat" cmpd="sng" algn="ctr">
                <a:solidFill>
                  <a:schemeClr val="bg1">
                    <a:lumMod val="75000"/>
                  </a:schemeClr>
                </a:solidFill>
                <a:prstDash val="solid"/>
                <a:round/>
                <a:headEnd type="none" w="med" len="med"/>
                <a:tailEnd type="none" w="med" len="med"/>
              </a:ln>
              <a:effectLst/>
            </p:spPr>
          </p:cxnSp>
          <p:sp>
            <p:nvSpPr>
              <p:cNvPr id="9" name="ïṣ1îḋê">
                <a:extLst>
                  <a:ext uri="{FF2B5EF4-FFF2-40B4-BE49-F238E27FC236}">
                    <a16:creationId xmlns:a16="http://schemas.microsoft.com/office/drawing/2014/main" id="{0DB1D0A1-2667-455C-9387-D7ABF0A00B8C}"/>
                  </a:ext>
                </a:extLst>
              </p:cNvPr>
              <p:cNvSpPr txBox="1"/>
              <p:nvPr/>
            </p:nvSpPr>
            <p:spPr>
              <a:xfrm>
                <a:off x="1175743" y="1700808"/>
                <a:ext cx="2521108" cy="523220"/>
              </a:xfrm>
              <a:prstGeom prst="rect">
                <a:avLst/>
              </a:prstGeom>
              <a:solidFill>
                <a:schemeClr val="bg1"/>
              </a:solid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tr-TR" sz="2800" b="1" i="0" u="none" strike="noStrike" kern="1200" cap="none" spc="0" normalizeH="0" baseline="0" noProof="0" dirty="0">
                    <a:ln>
                      <a:noFill/>
                    </a:ln>
                    <a:solidFill>
                      <a:srgbClr val="3E81C3">
                        <a:lumMod val="40000"/>
                        <a:lumOff val="60000"/>
                      </a:srgbClr>
                    </a:solidFill>
                    <a:effectLst/>
                    <a:uLnTx/>
                    <a:uFillTx/>
                    <a:latin typeface="Arial"/>
                    <a:ea typeface="微软雅黑"/>
                    <a:cs typeface="+mn-ea"/>
                    <a:sym typeface="+mn-lt"/>
                  </a:rPr>
                  <a:t>CO</a:t>
                </a:r>
                <a:r>
                  <a:rPr kumimoji="0" lang="tr-TR" sz="100" b="1" i="0" u="none" strike="noStrike" kern="1200" cap="none" spc="0" normalizeH="0" baseline="0" noProof="0" dirty="0">
                    <a:ln>
                      <a:noFill/>
                    </a:ln>
                    <a:solidFill>
                      <a:srgbClr val="3E81C3">
                        <a:lumMod val="40000"/>
                        <a:lumOff val="60000"/>
                      </a:srgbClr>
                    </a:solidFill>
                    <a:effectLst/>
                    <a:uLnTx/>
                    <a:uFillTx/>
                    <a:latin typeface="Arial"/>
                    <a:ea typeface="微软雅黑"/>
                    <a:cs typeface="+mn-ea"/>
                    <a:sym typeface="+mn-lt"/>
                  </a:rPr>
                  <a:t> </a:t>
                </a:r>
                <a:r>
                  <a:rPr kumimoji="0" lang="tr-TR" sz="2800" b="1" i="0" u="none" strike="noStrike" kern="1200" cap="none" spc="0" normalizeH="0" baseline="0" noProof="0" dirty="0">
                    <a:ln>
                      <a:noFill/>
                    </a:ln>
                    <a:solidFill>
                      <a:srgbClr val="3E81C3">
                        <a:lumMod val="40000"/>
                        <a:lumOff val="60000"/>
                      </a:srgbClr>
                    </a:solidFill>
                    <a:effectLst/>
                    <a:uLnTx/>
                    <a:uFillTx/>
                    <a:latin typeface="Arial"/>
                    <a:ea typeface="微软雅黑"/>
                    <a:cs typeface="+mn-ea"/>
                    <a:sym typeface="+mn-lt"/>
                  </a:rPr>
                  <a:t>NTENTS</a:t>
                </a:r>
              </a:p>
            </p:txBody>
          </p:sp>
          <p:sp>
            <p:nvSpPr>
              <p:cNvPr id="12" name="ïṣ1îḋê">
                <a:extLst>
                  <a:ext uri="{FF2B5EF4-FFF2-40B4-BE49-F238E27FC236}">
                    <a16:creationId xmlns:a16="http://schemas.microsoft.com/office/drawing/2014/main" id="{A1171912-B714-4728-A466-F12E09B065E8}"/>
                  </a:ext>
                </a:extLst>
              </p:cNvPr>
              <p:cNvSpPr txBox="1"/>
              <p:nvPr/>
            </p:nvSpPr>
            <p:spPr>
              <a:xfrm>
                <a:off x="1113128" y="2224028"/>
                <a:ext cx="2521108" cy="523220"/>
              </a:xfrm>
              <a:prstGeom prst="rect">
                <a:avLst/>
              </a:prstGeom>
              <a:solidFill>
                <a:schemeClr val="bg1"/>
              </a:solid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F0F0F0">
                        <a:lumMod val="50000"/>
                      </a:srgbClr>
                    </a:solidFill>
                    <a:effectLst/>
                    <a:uLnTx/>
                    <a:uFillTx/>
                    <a:latin typeface="Arial"/>
                    <a:ea typeface="微软雅黑"/>
                    <a:cs typeface="+mn-ea"/>
                    <a:sym typeface="+mn-lt"/>
                  </a:rPr>
                  <a:t>目录</a:t>
                </a:r>
                <a:endParaRPr kumimoji="0" lang="tr-TR" sz="2800" b="1" i="0" u="none" strike="noStrike" kern="1200" cap="none" spc="0" normalizeH="0" baseline="0" noProof="0" dirty="0">
                  <a:ln>
                    <a:noFill/>
                  </a:ln>
                  <a:solidFill>
                    <a:srgbClr val="F0F0F0">
                      <a:lumMod val="50000"/>
                    </a:srgbClr>
                  </a:solidFill>
                  <a:effectLst/>
                  <a:uLnTx/>
                  <a:uFillTx/>
                  <a:latin typeface="Arial"/>
                  <a:ea typeface="微软雅黑"/>
                  <a:cs typeface="+mn-ea"/>
                  <a:sym typeface="+mn-lt"/>
                </a:endParaRPr>
              </a:p>
            </p:txBody>
          </p:sp>
        </p:grpSp>
        <p:sp>
          <p:nvSpPr>
            <p:cNvPr id="10" name="ïṣ1íḍè">
              <a:extLst>
                <a:ext uri="{FF2B5EF4-FFF2-40B4-BE49-F238E27FC236}">
                  <a16:creationId xmlns:a16="http://schemas.microsoft.com/office/drawing/2014/main" id="{ADAD6BE3-DC11-4582-9F68-50D831ADD001}"/>
                </a:ext>
              </a:extLst>
            </p:cNvPr>
            <p:cNvSpPr>
              <a:spLocks noChangeAspect="1"/>
            </p:cNvSpPr>
            <p:nvPr/>
          </p:nvSpPr>
          <p:spPr bwMode="auto">
            <a:xfrm>
              <a:off x="2139839" y="4868749"/>
              <a:ext cx="870506" cy="915667"/>
            </a:xfrm>
            <a:custGeom>
              <a:avLst/>
              <a:gdLst>
                <a:gd name="T0" fmla="*/ 3353 w 5127"/>
                <a:gd name="T1" fmla="*/ 1728 h 5401"/>
                <a:gd name="T2" fmla="*/ 2183 w 5127"/>
                <a:gd name="T3" fmla="*/ 1608 h 5401"/>
                <a:gd name="T4" fmla="*/ 3353 w 5127"/>
                <a:gd name="T5" fmla="*/ 1488 h 5401"/>
                <a:gd name="T6" fmla="*/ 3103 w 5127"/>
                <a:gd name="T7" fmla="*/ 2231 h 5401"/>
                <a:gd name="T8" fmla="*/ 3103 w 5127"/>
                <a:gd name="T9" fmla="*/ 1991 h 5401"/>
                <a:gd name="T10" fmla="*/ 2432 w 5127"/>
                <a:gd name="T11" fmla="*/ 2111 h 5401"/>
                <a:gd name="T12" fmla="*/ 3103 w 5127"/>
                <a:gd name="T13" fmla="*/ 2231 h 5401"/>
                <a:gd name="T14" fmla="*/ 3353 w 5127"/>
                <a:gd name="T15" fmla="*/ 2648 h 5401"/>
                <a:gd name="T16" fmla="*/ 2183 w 5127"/>
                <a:gd name="T17" fmla="*/ 2768 h 5401"/>
                <a:gd name="T18" fmla="*/ 3353 w 5127"/>
                <a:gd name="T19" fmla="*/ 2888 h 5401"/>
                <a:gd name="T20" fmla="*/ 2552 w 5127"/>
                <a:gd name="T21" fmla="*/ 3151 h 5401"/>
                <a:gd name="T22" fmla="*/ 2552 w 5127"/>
                <a:gd name="T23" fmla="*/ 3391 h 5401"/>
                <a:gd name="T24" fmla="*/ 3223 w 5127"/>
                <a:gd name="T25" fmla="*/ 3271 h 5401"/>
                <a:gd name="T26" fmla="*/ 2552 w 5127"/>
                <a:gd name="T27" fmla="*/ 3151 h 5401"/>
                <a:gd name="T28" fmla="*/ 4448 w 5127"/>
                <a:gd name="T29" fmla="*/ 1442 h 5401"/>
                <a:gd name="T30" fmla="*/ 4688 w 5127"/>
                <a:gd name="T31" fmla="*/ 1442 h 5401"/>
                <a:gd name="T32" fmla="*/ 3988 w 5127"/>
                <a:gd name="T33" fmla="*/ 0 h 5401"/>
                <a:gd name="T34" fmla="*/ 0 w 5127"/>
                <a:gd name="T35" fmla="*/ 604 h 5401"/>
                <a:gd name="T36" fmla="*/ 120 w 5127"/>
                <a:gd name="T37" fmla="*/ 1792 h 5401"/>
                <a:gd name="T38" fmla="*/ 686 w 5127"/>
                <a:gd name="T39" fmla="*/ 1672 h 5401"/>
                <a:gd name="T40" fmla="*/ 240 w 5127"/>
                <a:gd name="T41" fmla="*/ 1552 h 5401"/>
                <a:gd name="T42" fmla="*/ 604 w 5127"/>
                <a:gd name="T43" fmla="*/ 240 h 5401"/>
                <a:gd name="T44" fmla="*/ 968 w 5127"/>
                <a:gd name="T45" fmla="*/ 4179 h 5401"/>
                <a:gd name="T46" fmla="*/ 3904 w 5127"/>
                <a:gd name="T47" fmla="*/ 4879 h 5401"/>
                <a:gd name="T48" fmla="*/ 3904 w 5127"/>
                <a:gd name="T49" fmla="*/ 4639 h 5401"/>
                <a:gd name="T50" fmla="*/ 1208 w 5127"/>
                <a:gd name="T51" fmla="*/ 4179 h 5401"/>
                <a:gd name="T52" fmla="*/ 1086 w 5127"/>
                <a:gd name="T53" fmla="*/ 240 h 5401"/>
                <a:gd name="T54" fmla="*/ 4448 w 5127"/>
                <a:gd name="T55" fmla="*/ 700 h 5401"/>
                <a:gd name="T56" fmla="*/ 4568 w 5127"/>
                <a:gd name="T57" fmla="*/ 2000 h 5401"/>
                <a:gd name="T58" fmla="*/ 4568 w 5127"/>
                <a:gd name="T59" fmla="*/ 2240 h 5401"/>
                <a:gd name="T60" fmla="*/ 4887 w 5127"/>
                <a:gd name="T61" fmla="*/ 2340 h 5401"/>
                <a:gd name="T62" fmla="*/ 5007 w 5127"/>
                <a:gd name="T63" fmla="*/ 3838 h 5401"/>
                <a:gd name="T64" fmla="*/ 5127 w 5127"/>
                <a:gd name="T65" fmla="*/ 2340 h 5401"/>
                <a:gd name="T66" fmla="*/ 4568 w 5127"/>
                <a:gd name="T67" fmla="*/ 5139 h 5401"/>
                <a:gd name="T68" fmla="*/ 4448 w 5127"/>
                <a:gd name="T69" fmla="*/ 5281 h 5401"/>
                <a:gd name="T70" fmla="*/ 4688 w 5127"/>
                <a:gd name="T71" fmla="*/ 5281 h 5401"/>
                <a:gd name="T72" fmla="*/ 4568 w 5127"/>
                <a:gd name="T73" fmla="*/ 5139 h 5401"/>
                <a:gd name="T74" fmla="*/ 4448 w 5127"/>
                <a:gd name="T75" fmla="*/ 2559 h 5401"/>
                <a:gd name="T76" fmla="*/ 4568 w 5127"/>
                <a:gd name="T77" fmla="*/ 4974 h 5401"/>
                <a:gd name="T78" fmla="*/ 4688 w 5127"/>
                <a:gd name="T79" fmla="*/ 2559 h 5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127" h="5401">
                  <a:moveTo>
                    <a:pt x="3473" y="1608"/>
                  </a:moveTo>
                  <a:cubicBezTo>
                    <a:pt x="3473" y="1674"/>
                    <a:pt x="3419" y="1728"/>
                    <a:pt x="3353" y="1728"/>
                  </a:cubicBezTo>
                  <a:lnTo>
                    <a:pt x="2303" y="1728"/>
                  </a:lnTo>
                  <a:cubicBezTo>
                    <a:pt x="2236" y="1728"/>
                    <a:pt x="2183" y="1674"/>
                    <a:pt x="2183" y="1608"/>
                  </a:cubicBezTo>
                  <a:cubicBezTo>
                    <a:pt x="2183" y="1542"/>
                    <a:pt x="2236" y="1488"/>
                    <a:pt x="2303" y="1488"/>
                  </a:cubicBezTo>
                  <a:lnTo>
                    <a:pt x="3353" y="1488"/>
                  </a:lnTo>
                  <a:cubicBezTo>
                    <a:pt x="3419" y="1488"/>
                    <a:pt x="3473" y="1542"/>
                    <a:pt x="3473" y="1608"/>
                  </a:cubicBezTo>
                  <a:close/>
                  <a:moveTo>
                    <a:pt x="3103" y="2231"/>
                  </a:moveTo>
                  <a:cubicBezTo>
                    <a:pt x="3170" y="2231"/>
                    <a:pt x="3223" y="2178"/>
                    <a:pt x="3223" y="2111"/>
                  </a:cubicBezTo>
                  <a:cubicBezTo>
                    <a:pt x="3223" y="2045"/>
                    <a:pt x="3170" y="1991"/>
                    <a:pt x="3103" y="1991"/>
                  </a:cubicBezTo>
                  <a:lnTo>
                    <a:pt x="2552" y="1991"/>
                  </a:lnTo>
                  <a:cubicBezTo>
                    <a:pt x="2486" y="1991"/>
                    <a:pt x="2432" y="2045"/>
                    <a:pt x="2432" y="2111"/>
                  </a:cubicBezTo>
                  <a:cubicBezTo>
                    <a:pt x="2432" y="2178"/>
                    <a:pt x="2486" y="2231"/>
                    <a:pt x="2552" y="2231"/>
                  </a:cubicBezTo>
                  <a:lnTo>
                    <a:pt x="3103" y="2231"/>
                  </a:lnTo>
                  <a:close/>
                  <a:moveTo>
                    <a:pt x="3473" y="2768"/>
                  </a:moveTo>
                  <a:cubicBezTo>
                    <a:pt x="3473" y="2701"/>
                    <a:pt x="3419" y="2648"/>
                    <a:pt x="3353" y="2648"/>
                  </a:cubicBezTo>
                  <a:lnTo>
                    <a:pt x="2303" y="2648"/>
                  </a:lnTo>
                  <a:cubicBezTo>
                    <a:pt x="2236" y="2648"/>
                    <a:pt x="2183" y="2701"/>
                    <a:pt x="2183" y="2768"/>
                  </a:cubicBezTo>
                  <a:cubicBezTo>
                    <a:pt x="2183" y="2834"/>
                    <a:pt x="2236" y="2888"/>
                    <a:pt x="2303" y="2888"/>
                  </a:cubicBezTo>
                  <a:lnTo>
                    <a:pt x="3353" y="2888"/>
                  </a:lnTo>
                  <a:cubicBezTo>
                    <a:pt x="3419" y="2888"/>
                    <a:pt x="3473" y="2834"/>
                    <a:pt x="3473" y="2768"/>
                  </a:cubicBezTo>
                  <a:close/>
                  <a:moveTo>
                    <a:pt x="2552" y="3151"/>
                  </a:moveTo>
                  <a:cubicBezTo>
                    <a:pt x="2486" y="3151"/>
                    <a:pt x="2432" y="3205"/>
                    <a:pt x="2432" y="3271"/>
                  </a:cubicBezTo>
                  <a:cubicBezTo>
                    <a:pt x="2432" y="3338"/>
                    <a:pt x="2486" y="3391"/>
                    <a:pt x="2552" y="3391"/>
                  </a:cubicBezTo>
                  <a:lnTo>
                    <a:pt x="3103" y="3391"/>
                  </a:lnTo>
                  <a:cubicBezTo>
                    <a:pt x="3170" y="3391"/>
                    <a:pt x="3223" y="3338"/>
                    <a:pt x="3223" y="3271"/>
                  </a:cubicBezTo>
                  <a:cubicBezTo>
                    <a:pt x="3223" y="3205"/>
                    <a:pt x="3170" y="3151"/>
                    <a:pt x="3103" y="3151"/>
                  </a:cubicBezTo>
                  <a:lnTo>
                    <a:pt x="2552" y="3151"/>
                  </a:lnTo>
                  <a:close/>
                  <a:moveTo>
                    <a:pt x="4448" y="700"/>
                  </a:moveTo>
                  <a:lnTo>
                    <a:pt x="4448" y="1442"/>
                  </a:lnTo>
                  <a:cubicBezTo>
                    <a:pt x="4448" y="1509"/>
                    <a:pt x="4501" y="1562"/>
                    <a:pt x="4568" y="1562"/>
                  </a:cubicBezTo>
                  <a:cubicBezTo>
                    <a:pt x="4634" y="1562"/>
                    <a:pt x="4688" y="1509"/>
                    <a:pt x="4688" y="1442"/>
                  </a:cubicBezTo>
                  <a:lnTo>
                    <a:pt x="4688" y="700"/>
                  </a:lnTo>
                  <a:cubicBezTo>
                    <a:pt x="4688" y="314"/>
                    <a:pt x="4374" y="0"/>
                    <a:pt x="3988" y="0"/>
                  </a:cubicBezTo>
                  <a:lnTo>
                    <a:pt x="604" y="0"/>
                  </a:lnTo>
                  <a:cubicBezTo>
                    <a:pt x="271" y="0"/>
                    <a:pt x="0" y="271"/>
                    <a:pt x="0" y="604"/>
                  </a:cubicBezTo>
                  <a:lnTo>
                    <a:pt x="0" y="1672"/>
                  </a:lnTo>
                  <a:cubicBezTo>
                    <a:pt x="0" y="1738"/>
                    <a:pt x="53" y="1792"/>
                    <a:pt x="120" y="1792"/>
                  </a:cubicBezTo>
                  <a:lnTo>
                    <a:pt x="566" y="1792"/>
                  </a:lnTo>
                  <a:cubicBezTo>
                    <a:pt x="632" y="1792"/>
                    <a:pt x="686" y="1738"/>
                    <a:pt x="686" y="1672"/>
                  </a:cubicBezTo>
                  <a:cubicBezTo>
                    <a:pt x="686" y="1606"/>
                    <a:pt x="632" y="1552"/>
                    <a:pt x="566" y="1552"/>
                  </a:cubicBezTo>
                  <a:lnTo>
                    <a:pt x="240" y="1552"/>
                  </a:lnTo>
                  <a:lnTo>
                    <a:pt x="240" y="604"/>
                  </a:lnTo>
                  <a:cubicBezTo>
                    <a:pt x="240" y="403"/>
                    <a:pt x="403" y="240"/>
                    <a:pt x="604" y="240"/>
                  </a:cubicBezTo>
                  <a:cubicBezTo>
                    <a:pt x="805" y="240"/>
                    <a:pt x="968" y="403"/>
                    <a:pt x="968" y="604"/>
                  </a:cubicBezTo>
                  <a:lnTo>
                    <a:pt x="968" y="4179"/>
                  </a:lnTo>
                  <a:cubicBezTo>
                    <a:pt x="968" y="4565"/>
                    <a:pt x="1282" y="4879"/>
                    <a:pt x="1668" y="4879"/>
                  </a:cubicBezTo>
                  <a:lnTo>
                    <a:pt x="3904" y="4879"/>
                  </a:lnTo>
                  <a:cubicBezTo>
                    <a:pt x="3970" y="4879"/>
                    <a:pt x="4024" y="4825"/>
                    <a:pt x="4024" y="4759"/>
                  </a:cubicBezTo>
                  <a:cubicBezTo>
                    <a:pt x="4024" y="4693"/>
                    <a:pt x="3970" y="4639"/>
                    <a:pt x="3904" y="4639"/>
                  </a:cubicBezTo>
                  <a:lnTo>
                    <a:pt x="1668" y="4639"/>
                  </a:lnTo>
                  <a:cubicBezTo>
                    <a:pt x="1415" y="4639"/>
                    <a:pt x="1208" y="4433"/>
                    <a:pt x="1208" y="4179"/>
                  </a:cubicBezTo>
                  <a:lnTo>
                    <a:pt x="1208" y="604"/>
                  </a:lnTo>
                  <a:cubicBezTo>
                    <a:pt x="1208" y="468"/>
                    <a:pt x="1163" y="341"/>
                    <a:pt x="1086" y="240"/>
                  </a:cubicBezTo>
                  <a:lnTo>
                    <a:pt x="3988" y="240"/>
                  </a:lnTo>
                  <a:cubicBezTo>
                    <a:pt x="4241" y="240"/>
                    <a:pt x="4448" y="446"/>
                    <a:pt x="4448" y="700"/>
                  </a:cubicBezTo>
                  <a:close/>
                  <a:moveTo>
                    <a:pt x="4787" y="2000"/>
                  </a:moveTo>
                  <a:lnTo>
                    <a:pt x="4568" y="2000"/>
                  </a:lnTo>
                  <a:cubicBezTo>
                    <a:pt x="4501" y="2000"/>
                    <a:pt x="4448" y="2054"/>
                    <a:pt x="4448" y="2120"/>
                  </a:cubicBezTo>
                  <a:cubicBezTo>
                    <a:pt x="4448" y="2187"/>
                    <a:pt x="4501" y="2240"/>
                    <a:pt x="4568" y="2240"/>
                  </a:cubicBezTo>
                  <a:lnTo>
                    <a:pt x="4787" y="2240"/>
                  </a:lnTo>
                  <a:cubicBezTo>
                    <a:pt x="4842" y="2240"/>
                    <a:pt x="4887" y="2285"/>
                    <a:pt x="4887" y="2340"/>
                  </a:cubicBezTo>
                  <a:lnTo>
                    <a:pt x="4887" y="3718"/>
                  </a:lnTo>
                  <a:cubicBezTo>
                    <a:pt x="4887" y="3785"/>
                    <a:pt x="4941" y="3838"/>
                    <a:pt x="5007" y="3838"/>
                  </a:cubicBezTo>
                  <a:cubicBezTo>
                    <a:pt x="5073" y="3838"/>
                    <a:pt x="5127" y="3785"/>
                    <a:pt x="5127" y="3718"/>
                  </a:cubicBezTo>
                  <a:lnTo>
                    <a:pt x="5127" y="2340"/>
                  </a:lnTo>
                  <a:cubicBezTo>
                    <a:pt x="5127" y="2153"/>
                    <a:pt x="4975" y="2000"/>
                    <a:pt x="4787" y="2000"/>
                  </a:cubicBezTo>
                  <a:close/>
                  <a:moveTo>
                    <a:pt x="4568" y="5139"/>
                  </a:moveTo>
                  <a:cubicBezTo>
                    <a:pt x="4501" y="5139"/>
                    <a:pt x="4448" y="5193"/>
                    <a:pt x="4448" y="5259"/>
                  </a:cubicBezTo>
                  <a:lnTo>
                    <a:pt x="4448" y="5281"/>
                  </a:lnTo>
                  <a:cubicBezTo>
                    <a:pt x="4448" y="5347"/>
                    <a:pt x="4501" y="5401"/>
                    <a:pt x="4568" y="5401"/>
                  </a:cubicBezTo>
                  <a:cubicBezTo>
                    <a:pt x="4634" y="5401"/>
                    <a:pt x="4688" y="5347"/>
                    <a:pt x="4688" y="5281"/>
                  </a:cubicBezTo>
                  <a:lnTo>
                    <a:pt x="4688" y="5259"/>
                  </a:lnTo>
                  <a:cubicBezTo>
                    <a:pt x="4688" y="5193"/>
                    <a:pt x="4634" y="5139"/>
                    <a:pt x="4568" y="5139"/>
                  </a:cubicBezTo>
                  <a:close/>
                  <a:moveTo>
                    <a:pt x="4568" y="2439"/>
                  </a:moveTo>
                  <a:cubicBezTo>
                    <a:pt x="4501" y="2439"/>
                    <a:pt x="4448" y="2492"/>
                    <a:pt x="4448" y="2559"/>
                  </a:cubicBezTo>
                  <a:lnTo>
                    <a:pt x="4448" y="4854"/>
                  </a:lnTo>
                  <a:cubicBezTo>
                    <a:pt x="4448" y="4920"/>
                    <a:pt x="4501" y="4974"/>
                    <a:pt x="4568" y="4974"/>
                  </a:cubicBezTo>
                  <a:cubicBezTo>
                    <a:pt x="4634" y="4974"/>
                    <a:pt x="4688" y="4920"/>
                    <a:pt x="4688" y="4854"/>
                  </a:cubicBezTo>
                  <a:lnTo>
                    <a:pt x="4688" y="2559"/>
                  </a:lnTo>
                  <a:cubicBezTo>
                    <a:pt x="4688" y="2492"/>
                    <a:pt x="4634" y="2439"/>
                    <a:pt x="4568" y="2439"/>
                  </a:cubicBezTo>
                  <a:close/>
                </a:path>
              </a:pathLst>
            </a:custGeom>
            <a:solidFill>
              <a:schemeClr val="bg1">
                <a:lumMod val="85000"/>
              </a:schemeClr>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000000"/>
                </a:solidFill>
                <a:effectLst/>
                <a:uLnTx/>
                <a:uFillTx/>
                <a:latin typeface="Arial"/>
                <a:ea typeface="微软雅黑"/>
                <a:cs typeface="+mn-ea"/>
                <a:sym typeface="+mn-lt"/>
              </a:endParaRPr>
            </a:p>
          </p:txBody>
        </p:sp>
      </p:grpSp>
    </p:spTree>
    <p:custDataLst>
      <p:tags r:id="rId2"/>
    </p:custDataLst>
    <p:extLst>
      <p:ext uri="{BB962C8B-B14F-4D97-AF65-F5344CB8AC3E}">
        <p14:creationId xmlns:p14="http://schemas.microsoft.com/office/powerpoint/2010/main" val="9119331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2A8FB9-21C2-48AF-A9D8-818BC9F41F0A}"/>
              </a:ext>
            </a:extLst>
          </p:cNvPr>
          <p:cNvSpPr>
            <a:spLocks noGrp="1"/>
          </p:cNvSpPr>
          <p:nvPr>
            <p:ph type="title"/>
          </p:nvPr>
        </p:nvSpPr>
        <p:spPr/>
        <p:txBody>
          <a:bodyPr/>
          <a:lstStyle/>
          <a:p>
            <a:r>
              <a:rPr lang="zh-CN" altLang="en-US"/>
              <a:t>挖矿定义</a:t>
            </a:r>
            <a:r>
              <a:rPr lang="en-US" altLang="zh-CN"/>
              <a:t>(</a:t>
            </a:r>
            <a:r>
              <a:rPr lang="zh-CN" altLang="en-US">
                <a:solidFill>
                  <a:srgbClr val="0070C0"/>
                </a:solidFill>
              </a:rPr>
              <a:t>可以百度搜：</a:t>
            </a:r>
            <a:r>
              <a:rPr lang="en-US" altLang="zh-CN">
                <a:solidFill>
                  <a:srgbClr val="0070C0"/>
                </a:solidFill>
              </a:rPr>
              <a:t>blockchain demo</a:t>
            </a:r>
            <a:r>
              <a:rPr lang="zh-CN" altLang="en-US">
                <a:solidFill>
                  <a:srgbClr val="0070C0"/>
                </a:solidFill>
              </a:rPr>
              <a:t>进行体验</a:t>
            </a:r>
            <a:r>
              <a:rPr lang="zh-CN" altLang="en-US"/>
              <a:t>）</a:t>
            </a:r>
          </a:p>
        </p:txBody>
      </p:sp>
      <p:sp>
        <p:nvSpPr>
          <p:cNvPr id="3" name="Content Placeholder 2">
            <a:extLst>
              <a:ext uri="{FF2B5EF4-FFF2-40B4-BE49-F238E27FC236}">
                <a16:creationId xmlns:a16="http://schemas.microsoft.com/office/drawing/2014/main" id="{3D800973-7BDA-4B5E-B123-37CA0F137323}"/>
              </a:ext>
            </a:extLst>
          </p:cNvPr>
          <p:cNvSpPr>
            <a:spLocks noGrp="1"/>
          </p:cNvSpPr>
          <p:nvPr>
            <p:ph idx="1"/>
          </p:nvPr>
        </p:nvSpPr>
        <p:spPr/>
        <p:txBody>
          <a:bodyPr/>
          <a:lstStyle/>
          <a:p>
            <a:r>
              <a:rPr lang="zh-CN" altLang="en-US" b="1"/>
              <a:t>区块链中 工作量证明的任务是</a:t>
            </a:r>
            <a:r>
              <a:rPr lang="zh-CN" altLang="en-US"/>
              <a:t>：保持</a:t>
            </a:r>
            <a:r>
              <a:rPr lang="zh-CN" altLang="en-US" b="1">
                <a:solidFill>
                  <a:schemeClr val="accent5">
                    <a:lumMod val="75000"/>
                  </a:schemeClr>
                </a:solidFill>
              </a:rPr>
              <a:t>区块</a:t>
            </a:r>
            <a:r>
              <a:rPr lang="zh-CN" altLang="en-US"/>
              <a:t>和</a:t>
            </a:r>
            <a:r>
              <a:rPr lang="zh-CN" altLang="en-US" b="1">
                <a:solidFill>
                  <a:schemeClr val="accent5">
                    <a:lumMod val="75000"/>
                  </a:schemeClr>
                </a:solidFill>
              </a:rPr>
              <a:t>数据</a:t>
            </a:r>
            <a:r>
              <a:rPr lang="zh-CN" altLang="en-US"/>
              <a:t>不变，不断改变</a:t>
            </a:r>
            <a:r>
              <a:rPr lang="en-US" altLang="zh-CN" b="1">
                <a:solidFill>
                  <a:schemeClr val="accent5">
                    <a:lumMod val="75000"/>
                  </a:schemeClr>
                </a:solidFill>
              </a:rPr>
              <a:t>nonce</a:t>
            </a:r>
            <a:r>
              <a:rPr lang="zh-CN" altLang="en-US"/>
              <a:t>（随机数）值</a:t>
            </a:r>
            <a:endParaRPr lang="en-US" altLang="zh-CN"/>
          </a:p>
          <a:p>
            <a:r>
              <a:rPr lang="zh-CN" altLang="en-US" b="1"/>
              <a:t>直到碰巧遇到一个</a:t>
            </a:r>
            <a:r>
              <a:rPr lang="en-US" altLang="zh-CN" b="1"/>
              <a:t>nonce</a:t>
            </a:r>
            <a:r>
              <a:rPr lang="zh-CN" altLang="en-US" b="1"/>
              <a:t>（随机数），让整个区块的哈希值具有特定的格式（开头有特定数量的</a:t>
            </a:r>
            <a:r>
              <a:rPr lang="en-US" altLang="zh-CN" b="1"/>
              <a:t>0</a:t>
            </a:r>
            <a:r>
              <a:rPr lang="zh-CN" altLang="en-US" b="1"/>
              <a:t>）</a:t>
            </a:r>
          </a:p>
        </p:txBody>
      </p:sp>
      <p:pic>
        <p:nvPicPr>
          <p:cNvPr id="5" name="Picture 4">
            <a:extLst>
              <a:ext uri="{FF2B5EF4-FFF2-40B4-BE49-F238E27FC236}">
                <a16:creationId xmlns:a16="http://schemas.microsoft.com/office/drawing/2014/main" id="{7900F696-B247-4E81-BA9F-967992E8AE6E}"/>
              </a:ext>
            </a:extLst>
          </p:cNvPr>
          <p:cNvPicPr>
            <a:picLocks noChangeAspect="1"/>
          </p:cNvPicPr>
          <p:nvPr/>
        </p:nvPicPr>
        <p:blipFill>
          <a:blip r:embed="rId2"/>
          <a:stretch>
            <a:fillRect/>
          </a:stretch>
        </p:blipFill>
        <p:spPr>
          <a:xfrm>
            <a:off x="1263332" y="1998024"/>
            <a:ext cx="4187149" cy="3927481"/>
          </a:xfrm>
          <a:prstGeom prst="rect">
            <a:avLst/>
          </a:prstGeom>
        </p:spPr>
      </p:pic>
      <p:pic>
        <p:nvPicPr>
          <p:cNvPr id="7" name="Picture 6">
            <a:extLst>
              <a:ext uri="{FF2B5EF4-FFF2-40B4-BE49-F238E27FC236}">
                <a16:creationId xmlns:a16="http://schemas.microsoft.com/office/drawing/2014/main" id="{334EE7F8-682C-45EF-A0FF-A10D79951EFA}"/>
              </a:ext>
            </a:extLst>
          </p:cNvPr>
          <p:cNvPicPr>
            <a:picLocks noChangeAspect="1"/>
          </p:cNvPicPr>
          <p:nvPr/>
        </p:nvPicPr>
        <p:blipFill>
          <a:blip r:embed="rId3"/>
          <a:stretch>
            <a:fillRect/>
          </a:stretch>
        </p:blipFill>
        <p:spPr>
          <a:xfrm>
            <a:off x="6183673" y="1998024"/>
            <a:ext cx="3976327" cy="3935418"/>
          </a:xfrm>
          <a:prstGeom prst="rect">
            <a:avLst/>
          </a:prstGeom>
        </p:spPr>
      </p:pic>
      <p:sp>
        <p:nvSpPr>
          <p:cNvPr id="8" name="TextBox 7">
            <a:extLst>
              <a:ext uri="{FF2B5EF4-FFF2-40B4-BE49-F238E27FC236}">
                <a16:creationId xmlns:a16="http://schemas.microsoft.com/office/drawing/2014/main" id="{E56B810B-33F9-456B-88AB-B946682259F2}"/>
              </a:ext>
            </a:extLst>
          </p:cNvPr>
          <p:cNvSpPr txBox="1"/>
          <p:nvPr/>
        </p:nvSpPr>
        <p:spPr>
          <a:xfrm>
            <a:off x="1920241" y="6030336"/>
            <a:ext cx="3373119" cy="584775"/>
          </a:xfrm>
          <a:prstGeom prst="rect">
            <a:avLst/>
          </a:prstGeom>
          <a:noFill/>
        </p:spPr>
        <p:txBody>
          <a:bodyPr wrap="square" rtlCol="0">
            <a:spAutoFit/>
          </a:bodyPr>
          <a:lstStyle/>
          <a:p>
            <a:pPr algn="ctr"/>
            <a:r>
              <a:rPr lang="zh-CN" altLang="en-US" sz="1600">
                <a:solidFill>
                  <a:schemeClr val="accent5">
                    <a:lumMod val="60000"/>
                    <a:lumOff val="40000"/>
                  </a:schemeClr>
                </a:solidFill>
              </a:rPr>
              <a:t>此时，</a:t>
            </a:r>
            <a:r>
              <a:rPr lang="en-US" altLang="zh-CN" sz="1600">
                <a:solidFill>
                  <a:schemeClr val="accent5">
                    <a:lumMod val="60000"/>
                    <a:lumOff val="40000"/>
                  </a:schemeClr>
                </a:solidFill>
              </a:rPr>
              <a:t>Nonce</a:t>
            </a:r>
            <a:r>
              <a:rPr lang="zh-CN" altLang="en-US" sz="1600">
                <a:solidFill>
                  <a:schemeClr val="accent5">
                    <a:lumMod val="60000"/>
                    <a:lumOff val="40000"/>
                  </a:schemeClr>
                </a:solidFill>
              </a:rPr>
              <a:t>（随机数）值所对应的哈希值不是以</a:t>
            </a:r>
            <a:r>
              <a:rPr lang="en-US" altLang="zh-CN" sz="1600">
                <a:solidFill>
                  <a:schemeClr val="accent5">
                    <a:lumMod val="60000"/>
                    <a:lumOff val="40000"/>
                  </a:schemeClr>
                </a:solidFill>
              </a:rPr>
              <a:t>0</a:t>
            </a:r>
            <a:r>
              <a:rPr lang="zh-CN" altLang="en-US" sz="1600">
                <a:solidFill>
                  <a:schemeClr val="accent5">
                    <a:lumMod val="60000"/>
                    <a:lumOff val="40000"/>
                  </a:schemeClr>
                </a:solidFill>
              </a:rPr>
              <a:t>开头的</a:t>
            </a:r>
          </a:p>
        </p:txBody>
      </p:sp>
      <p:sp>
        <p:nvSpPr>
          <p:cNvPr id="9" name="TextBox 8">
            <a:extLst>
              <a:ext uri="{FF2B5EF4-FFF2-40B4-BE49-F238E27FC236}">
                <a16:creationId xmlns:a16="http://schemas.microsoft.com/office/drawing/2014/main" id="{6B8E3BD6-C661-4001-8888-EDC880225E86}"/>
              </a:ext>
            </a:extLst>
          </p:cNvPr>
          <p:cNvSpPr txBox="1"/>
          <p:nvPr/>
        </p:nvSpPr>
        <p:spPr>
          <a:xfrm>
            <a:off x="6485276" y="6030336"/>
            <a:ext cx="3373119" cy="584775"/>
          </a:xfrm>
          <a:prstGeom prst="rect">
            <a:avLst/>
          </a:prstGeom>
          <a:noFill/>
        </p:spPr>
        <p:txBody>
          <a:bodyPr wrap="square" rtlCol="0">
            <a:spAutoFit/>
          </a:bodyPr>
          <a:lstStyle/>
          <a:p>
            <a:pPr algn="ctr"/>
            <a:r>
              <a:rPr lang="zh-CN" altLang="en-US" sz="1600">
                <a:solidFill>
                  <a:schemeClr val="accent5">
                    <a:lumMod val="60000"/>
                    <a:lumOff val="40000"/>
                  </a:schemeClr>
                </a:solidFill>
              </a:rPr>
              <a:t>系统不断改变</a:t>
            </a:r>
            <a:r>
              <a:rPr lang="en-US" altLang="zh-CN" sz="1600">
                <a:solidFill>
                  <a:schemeClr val="accent5">
                    <a:lumMod val="60000"/>
                    <a:lumOff val="40000"/>
                  </a:schemeClr>
                </a:solidFill>
              </a:rPr>
              <a:t>nonce</a:t>
            </a:r>
            <a:r>
              <a:rPr lang="zh-CN" altLang="en-US" sz="1600">
                <a:solidFill>
                  <a:schemeClr val="accent5">
                    <a:lumMod val="60000"/>
                    <a:lumOff val="40000"/>
                  </a:schemeClr>
                </a:solidFill>
              </a:rPr>
              <a:t>值，</a:t>
            </a:r>
            <a:endParaRPr lang="en-US" altLang="zh-CN" sz="1600">
              <a:solidFill>
                <a:schemeClr val="accent5">
                  <a:lumMod val="60000"/>
                  <a:lumOff val="40000"/>
                </a:schemeClr>
              </a:solidFill>
            </a:endParaRPr>
          </a:p>
          <a:p>
            <a:pPr algn="ctr"/>
            <a:r>
              <a:rPr lang="zh-CN" altLang="en-US" sz="1600">
                <a:solidFill>
                  <a:schemeClr val="accent5">
                    <a:lumMod val="60000"/>
                    <a:lumOff val="40000"/>
                  </a:schemeClr>
                </a:solidFill>
              </a:rPr>
              <a:t>使得哈希值的开头为若干个</a:t>
            </a:r>
            <a:r>
              <a:rPr lang="en-US" altLang="zh-CN" sz="1600">
                <a:solidFill>
                  <a:schemeClr val="accent5">
                    <a:lumMod val="60000"/>
                    <a:lumOff val="40000"/>
                  </a:schemeClr>
                </a:solidFill>
              </a:rPr>
              <a:t>0</a:t>
            </a:r>
            <a:endParaRPr lang="zh-CN" altLang="en-US" sz="1600">
              <a:solidFill>
                <a:schemeClr val="accent5">
                  <a:lumMod val="60000"/>
                  <a:lumOff val="40000"/>
                </a:schemeClr>
              </a:solidFill>
            </a:endParaRPr>
          </a:p>
        </p:txBody>
      </p:sp>
    </p:spTree>
    <p:extLst>
      <p:ext uri="{BB962C8B-B14F-4D97-AF65-F5344CB8AC3E}">
        <p14:creationId xmlns:p14="http://schemas.microsoft.com/office/powerpoint/2010/main" val="33601900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2A8FB9-21C2-48AF-A9D8-818BC9F41F0A}"/>
              </a:ext>
            </a:extLst>
          </p:cNvPr>
          <p:cNvSpPr>
            <a:spLocks noGrp="1"/>
          </p:cNvSpPr>
          <p:nvPr>
            <p:ph type="title"/>
          </p:nvPr>
        </p:nvSpPr>
        <p:spPr/>
        <p:txBody>
          <a:bodyPr/>
          <a:lstStyle/>
          <a:p>
            <a:r>
              <a:rPr lang="zh-CN" altLang="en-US"/>
              <a:t>工作量证明与挖矿</a:t>
            </a:r>
          </a:p>
        </p:txBody>
      </p:sp>
      <p:sp>
        <p:nvSpPr>
          <p:cNvPr id="3" name="Content Placeholder 2">
            <a:extLst>
              <a:ext uri="{FF2B5EF4-FFF2-40B4-BE49-F238E27FC236}">
                <a16:creationId xmlns:a16="http://schemas.microsoft.com/office/drawing/2014/main" id="{3D800973-7BDA-4B5E-B123-37CA0F137323}"/>
              </a:ext>
            </a:extLst>
          </p:cNvPr>
          <p:cNvSpPr>
            <a:spLocks noGrp="1"/>
          </p:cNvSpPr>
          <p:nvPr>
            <p:ph idx="1"/>
          </p:nvPr>
        </p:nvSpPr>
        <p:spPr>
          <a:xfrm>
            <a:off x="266700" y="1015999"/>
            <a:ext cx="11782425" cy="3972562"/>
          </a:xfrm>
        </p:spPr>
        <p:txBody>
          <a:bodyPr/>
          <a:lstStyle/>
          <a:p>
            <a:r>
              <a:rPr lang="zh-CN" altLang="en-US"/>
              <a:t>由于哈希算法的单向性，不可能从目标哈希值反推</a:t>
            </a:r>
            <a:r>
              <a:rPr lang="en-US" altLang="zh-CN"/>
              <a:t>Nonce</a:t>
            </a:r>
            <a:r>
              <a:rPr lang="zh-CN" altLang="en-US"/>
              <a:t>。唯一的办法就是不断尝试</a:t>
            </a:r>
            <a:r>
              <a:rPr lang="en-US" altLang="zh-CN"/>
              <a:t>Nonce</a:t>
            </a:r>
            <a:r>
              <a:rPr lang="zh-CN" altLang="en-US"/>
              <a:t>值，因此符合</a:t>
            </a:r>
            <a:r>
              <a:rPr lang="zh-CN" altLang="en-US" b="1"/>
              <a:t>完成困难</a:t>
            </a:r>
            <a:r>
              <a:rPr lang="zh-CN" altLang="en-US"/>
              <a:t>的特点</a:t>
            </a:r>
            <a:endParaRPr lang="en-US" altLang="zh-CN"/>
          </a:p>
          <a:p>
            <a:endParaRPr lang="en-US" altLang="zh-CN"/>
          </a:p>
          <a:p>
            <a:r>
              <a:rPr lang="zh-CN" altLang="en-US"/>
              <a:t>只要哈希值满足格式（足够个</a:t>
            </a:r>
            <a:r>
              <a:rPr lang="en-US" altLang="zh-CN"/>
              <a:t>0</a:t>
            </a:r>
            <a:r>
              <a:rPr lang="zh-CN" altLang="en-US"/>
              <a:t>开头），就算成功。而由</a:t>
            </a:r>
            <a:r>
              <a:rPr lang="en-US" altLang="zh-CN"/>
              <a:t>Nonce</a:t>
            </a:r>
            <a:r>
              <a:rPr lang="zh-CN" altLang="en-US"/>
              <a:t>值求哈希值的过程非常简单，因此符合</a:t>
            </a:r>
            <a:r>
              <a:rPr lang="zh-CN" altLang="en-US" b="1"/>
              <a:t>验证容易</a:t>
            </a:r>
            <a:r>
              <a:rPr lang="zh-CN" altLang="en-US"/>
              <a:t>的特点</a:t>
            </a:r>
            <a:endParaRPr lang="en-US" altLang="zh-CN"/>
          </a:p>
          <a:p>
            <a:pPr marL="0" indent="0">
              <a:buNone/>
            </a:pPr>
            <a:endParaRPr lang="en-US" altLang="zh-CN"/>
          </a:p>
          <a:p>
            <a:r>
              <a:rPr lang="zh-CN" altLang="en-US"/>
              <a:t>比特币大约</a:t>
            </a:r>
            <a:r>
              <a:rPr lang="en-US" altLang="zh-CN"/>
              <a:t>10</a:t>
            </a:r>
            <a:r>
              <a:rPr lang="zh-CN" altLang="en-US"/>
              <a:t>分钟产生一个新的区块，如果全网算力增加，新区块产生得过快，系统就会通过增加</a:t>
            </a:r>
            <a:r>
              <a:rPr lang="en-US" altLang="zh-CN"/>
              <a:t>0</a:t>
            </a:r>
            <a:r>
              <a:rPr lang="zh-CN" altLang="en-US"/>
              <a:t>的个数来提高难度，所以符合了</a:t>
            </a:r>
            <a:r>
              <a:rPr lang="zh-CN" altLang="en-US" b="1"/>
              <a:t>难度可调</a:t>
            </a:r>
            <a:r>
              <a:rPr lang="zh-CN" altLang="en-US"/>
              <a:t>的特征</a:t>
            </a:r>
            <a:endParaRPr lang="en-US" altLang="zh-CN"/>
          </a:p>
          <a:p>
            <a:endParaRPr lang="en-US" altLang="zh-CN"/>
          </a:p>
        </p:txBody>
      </p:sp>
      <p:grpSp>
        <p:nvGrpSpPr>
          <p:cNvPr id="15" name="Group 14">
            <a:extLst>
              <a:ext uri="{FF2B5EF4-FFF2-40B4-BE49-F238E27FC236}">
                <a16:creationId xmlns:a16="http://schemas.microsoft.com/office/drawing/2014/main" id="{D4C1A7EE-3BDE-445A-80A1-EA6EE7ECCF41}"/>
              </a:ext>
            </a:extLst>
          </p:cNvPr>
          <p:cNvGrpSpPr/>
          <p:nvPr/>
        </p:nvGrpSpPr>
        <p:grpSpPr>
          <a:xfrm>
            <a:off x="1416524" y="4796790"/>
            <a:ext cx="9571516" cy="1378266"/>
            <a:chOff x="1071084" y="4806950"/>
            <a:chExt cx="9571516" cy="1378266"/>
          </a:xfrm>
        </p:grpSpPr>
        <p:pic>
          <p:nvPicPr>
            <p:cNvPr id="6" name="Picture 5">
              <a:extLst>
                <a:ext uri="{FF2B5EF4-FFF2-40B4-BE49-F238E27FC236}">
                  <a16:creationId xmlns:a16="http://schemas.microsoft.com/office/drawing/2014/main" id="{35BCFF10-61D2-46D9-8437-EDC61F811C24}"/>
                </a:ext>
              </a:extLst>
            </p:cNvPr>
            <p:cNvPicPr>
              <a:picLocks noChangeAspect="1"/>
            </p:cNvPicPr>
            <p:nvPr/>
          </p:nvPicPr>
          <p:blipFill>
            <a:blip r:embed="rId2"/>
            <a:stretch>
              <a:fillRect/>
            </a:stretch>
          </p:blipFill>
          <p:spPr>
            <a:xfrm>
              <a:off x="4699000" y="4806950"/>
              <a:ext cx="5943600" cy="495300"/>
            </a:xfrm>
            <a:prstGeom prst="rect">
              <a:avLst/>
            </a:prstGeom>
          </p:spPr>
        </p:pic>
        <p:pic>
          <p:nvPicPr>
            <p:cNvPr id="11" name="Picture 10">
              <a:extLst>
                <a:ext uri="{FF2B5EF4-FFF2-40B4-BE49-F238E27FC236}">
                  <a16:creationId xmlns:a16="http://schemas.microsoft.com/office/drawing/2014/main" id="{9E0FB8A3-3A73-48B2-8415-C98B58674F17}"/>
                </a:ext>
              </a:extLst>
            </p:cNvPr>
            <p:cNvPicPr>
              <a:picLocks noChangeAspect="1"/>
            </p:cNvPicPr>
            <p:nvPr/>
          </p:nvPicPr>
          <p:blipFill>
            <a:blip r:embed="rId3"/>
            <a:stretch>
              <a:fillRect/>
            </a:stretch>
          </p:blipFill>
          <p:spPr>
            <a:xfrm>
              <a:off x="4699000" y="5374005"/>
              <a:ext cx="5876925" cy="371475"/>
            </a:xfrm>
            <a:prstGeom prst="rect">
              <a:avLst/>
            </a:prstGeom>
          </p:spPr>
        </p:pic>
        <p:sp>
          <p:nvSpPr>
            <p:cNvPr id="12" name="TextBox 11">
              <a:extLst>
                <a:ext uri="{FF2B5EF4-FFF2-40B4-BE49-F238E27FC236}">
                  <a16:creationId xmlns:a16="http://schemas.microsoft.com/office/drawing/2014/main" id="{C9331BC4-E9B0-44E9-BEC9-10DC05D8E9C1}"/>
                </a:ext>
              </a:extLst>
            </p:cNvPr>
            <p:cNvSpPr txBox="1"/>
            <p:nvPr/>
          </p:nvSpPr>
          <p:spPr>
            <a:xfrm>
              <a:off x="1071084" y="4869934"/>
              <a:ext cx="3627916" cy="369332"/>
            </a:xfrm>
            <a:prstGeom prst="rect">
              <a:avLst/>
            </a:prstGeom>
            <a:noFill/>
          </p:spPr>
          <p:txBody>
            <a:bodyPr wrap="none" rtlCol="0">
              <a:spAutoFit/>
            </a:bodyPr>
            <a:lstStyle/>
            <a:p>
              <a:r>
                <a:rPr lang="en-US" altLang="zh-CN">
                  <a:solidFill>
                    <a:schemeClr val="accent1">
                      <a:lumMod val="60000"/>
                      <a:lumOff val="40000"/>
                    </a:schemeClr>
                  </a:solidFill>
                </a:rPr>
                <a:t>2009</a:t>
              </a:r>
              <a:r>
                <a:rPr lang="zh-CN" altLang="en-US">
                  <a:solidFill>
                    <a:schemeClr val="accent1">
                      <a:lumMod val="60000"/>
                      <a:lumOff val="40000"/>
                    </a:schemeClr>
                  </a:solidFill>
                </a:rPr>
                <a:t>年</a:t>
              </a:r>
              <a:r>
                <a:rPr lang="en-US" altLang="zh-CN">
                  <a:solidFill>
                    <a:schemeClr val="accent1">
                      <a:lumMod val="60000"/>
                      <a:lumOff val="40000"/>
                    </a:schemeClr>
                  </a:solidFill>
                </a:rPr>
                <a:t>1</a:t>
              </a:r>
              <a:r>
                <a:rPr lang="zh-CN" altLang="en-US">
                  <a:solidFill>
                    <a:schemeClr val="accent1">
                      <a:lumMod val="60000"/>
                      <a:lumOff val="40000"/>
                    </a:schemeClr>
                  </a:solidFill>
                </a:rPr>
                <a:t>月第二个区块的哈希值：</a:t>
              </a:r>
            </a:p>
          </p:txBody>
        </p:sp>
        <p:sp>
          <p:nvSpPr>
            <p:cNvPr id="13" name="TextBox 12">
              <a:extLst>
                <a:ext uri="{FF2B5EF4-FFF2-40B4-BE49-F238E27FC236}">
                  <a16:creationId xmlns:a16="http://schemas.microsoft.com/office/drawing/2014/main" id="{7526098C-D03B-40DA-96AE-D97A5B24E1FC}"/>
                </a:ext>
              </a:extLst>
            </p:cNvPr>
            <p:cNvSpPr txBox="1"/>
            <p:nvPr/>
          </p:nvSpPr>
          <p:spPr>
            <a:xfrm>
              <a:off x="1071084" y="5376148"/>
              <a:ext cx="3397084" cy="369332"/>
            </a:xfrm>
            <a:prstGeom prst="rect">
              <a:avLst/>
            </a:prstGeom>
            <a:noFill/>
          </p:spPr>
          <p:txBody>
            <a:bodyPr wrap="none" rtlCol="0">
              <a:spAutoFit/>
            </a:bodyPr>
            <a:lstStyle/>
            <a:p>
              <a:r>
                <a:rPr lang="en-US" altLang="zh-CN">
                  <a:solidFill>
                    <a:schemeClr val="accent1">
                      <a:lumMod val="60000"/>
                      <a:lumOff val="40000"/>
                    </a:schemeClr>
                  </a:solidFill>
                </a:rPr>
                <a:t>2021</a:t>
              </a:r>
              <a:r>
                <a:rPr lang="zh-CN" altLang="en-US">
                  <a:solidFill>
                    <a:schemeClr val="accent1">
                      <a:lumMod val="60000"/>
                      <a:lumOff val="40000"/>
                    </a:schemeClr>
                  </a:solidFill>
                </a:rPr>
                <a:t>年</a:t>
              </a:r>
              <a:r>
                <a:rPr lang="en-US" altLang="zh-CN">
                  <a:solidFill>
                    <a:schemeClr val="accent1">
                      <a:lumMod val="60000"/>
                      <a:lumOff val="40000"/>
                    </a:schemeClr>
                  </a:solidFill>
                </a:rPr>
                <a:t>6</a:t>
              </a:r>
              <a:r>
                <a:rPr lang="zh-CN" altLang="en-US">
                  <a:solidFill>
                    <a:schemeClr val="accent1">
                      <a:lumMod val="60000"/>
                      <a:lumOff val="40000"/>
                    </a:schemeClr>
                  </a:solidFill>
                </a:rPr>
                <a:t>月某个区块的哈希值：</a:t>
              </a:r>
            </a:p>
          </p:txBody>
        </p:sp>
        <p:sp>
          <p:nvSpPr>
            <p:cNvPr id="14" name="TextBox 13">
              <a:extLst>
                <a:ext uri="{FF2B5EF4-FFF2-40B4-BE49-F238E27FC236}">
                  <a16:creationId xmlns:a16="http://schemas.microsoft.com/office/drawing/2014/main" id="{5B05D3EF-3A82-408F-AA90-D914AB5E41F4}"/>
                </a:ext>
              </a:extLst>
            </p:cNvPr>
            <p:cNvSpPr txBox="1"/>
            <p:nvPr/>
          </p:nvSpPr>
          <p:spPr>
            <a:xfrm>
              <a:off x="5590540" y="5815884"/>
              <a:ext cx="3257623" cy="369332"/>
            </a:xfrm>
            <a:prstGeom prst="rect">
              <a:avLst/>
            </a:prstGeom>
            <a:noFill/>
          </p:spPr>
          <p:txBody>
            <a:bodyPr wrap="none" rtlCol="0">
              <a:spAutoFit/>
            </a:bodyPr>
            <a:lstStyle/>
            <a:p>
              <a:r>
                <a:rPr lang="zh-CN" altLang="en-US">
                  <a:solidFill>
                    <a:schemeClr val="accent1">
                      <a:lumMod val="60000"/>
                      <a:lumOff val="40000"/>
                    </a:schemeClr>
                  </a:solidFill>
                </a:rPr>
                <a:t>随着</a:t>
              </a:r>
              <a:r>
                <a:rPr lang="en-US" altLang="zh-CN">
                  <a:solidFill>
                    <a:schemeClr val="accent1">
                      <a:lumMod val="60000"/>
                      <a:lumOff val="40000"/>
                    </a:schemeClr>
                  </a:solidFill>
                </a:rPr>
                <a:t>0</a:t>
              </a:r>
              <a:r>
                <a:rPr lang="zh-CN" altLang="en-US">
                  <a:solidFill>
                    <a:schemeClr val="accent1">
                      <a:lumMod val="60000"/>
                      <a:lumOff val="40000"/>
                    </a:schemeClr>
                  </a:solidFill>
                </a:rPr>
                <a:t>的增加，难度大大增加</a:t>
              </a:r>
              <a:r>
                <a:rPr lang="en-US" altLang="zh-CN">
                  <a:solidFill>
                    <a:schemeClr val="accent1">
                      <a:lumMod val="60000"/>
                      <a:lumOff val="40000"/>
                    </a:schemeClr>
                  </a:solidFill>
                </a:rPr>
                <a:t>…</a:t>
              </a:r>
              <a:endParaRPr lang="zh-CN" altLang="en-US">
                <a:solidFill>
                  <a:schemeClr val="accent1">
                    <a:lumMod val="60000"/>
                    <a:lumOff val="40000"/>
                  </a:schemeClr>
                </a:solidFill>
              </a:endParaRPr>
            </a:p>
          </p:txBody>
        </p:sp>
      </p:grpSp>
    </p:spTree>
    <p:extLst>
      <p:ext uri="{BB962C8B-B14F-4D97-AF65-F5344CB8AC3E}">
        <p14:creationId xmlns:p14="http://schemas.microsoft.com/office/powerpoint/2010/main" val="34556798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EF7780-25AE-43CA-8210-751D99ED7628}"/>
              </a:ext>
            </a:extLst>
          </p:cNvPr>
          <p:cNvSpPr>
            <a:spLocks noGrp="1"/>
          </p:cNvSpPr>
          <p:nvPr>
            <p:ph type="title"/>
          </p:nvPr>
        </p:nvSpPr>
        <p:spPr/>
        <p:txBody>
          <a:bodyPr/>
          <a:lstStyle/>
          <a:p>
            <a:r>
              <a:rPr lang="zh-CN" altLang="en-US"/>
              <a:t>工作量证明与挖矿</a:t>
            </a:r>
          </a:p>
        </p:txBody>
      </p:sp>
      <p:sp>
        <p:nvSpPr>
          <p:cNvPr id="3" name="Content Placeholder 2">
            <a:extLst>
              <a:ext uri="{FF2B5EF4-FFF2-40B4-BE49-F238E27FC236}">
                <a16:creationId xmlns:a16="http://schemas.microsoft.com/office/drawing/2014/main" id="{173CFCEF-A1D0-4767-97B0-C22878E9D29A}"/>
              </a:ext>
            </a:extLst>
          </p:cNvPr>
          <p:cNvSpPr>
            <a:spLocks noGrp="1"/>
          </p:cNvSpPr>
          <p:nvPr>
            <p:ph idx="1"/>
          </p:nvPr>
        </p:nvSpPr>
        <p:spPr>
          <a:xfrm>
            <a:off x="266700" y="985518"/>
            <a:ext cx="11782425" cy="5508623"/>
          </a:xfrm>
        </p:spPr>
        <p:txBody>
          <a:bodyPr/>
          <a:lstStyle/>
          <a:p>
            <a:r>
              <a:rPr lang="zh-CN" altLang="en-US"/>
              <a:t>一旦某个矿工找到合格的</a:t>
            </a:r>
            <a:r>
              <a:rPr lang="en-US" altLang="zh-CN"/>
              <a:t>Nonce</a:t>
            </a:r>
            <a:r>
              <a:rPr lang="zh-CN" altLang="en-US"/>
              <a:t>，就会将交易记录和数据广播到全网，交由其他节点审核。其他节点确认</a:t>
            </a:r>
            <a:r>
              <a:rPr lang="en-US" altLang="zh-CN"/>
              <a:t>Nonce</a:t>
            </a:r>
            <a:r>
              <a:rPr lang="zh-CN" altLang="en-US"/>
              <a:t>的正确性和交易的合法性后，这个矿工就能打包信息生成新的区块。</a:t>
            </a:r>
            <a:endParaRPr lang="en-US" altLang="zh-CN"/>
          </a:p>
          <a:p>
            <a:r>
              <a:rPr lang="zh-CN" altLang="en-US"/>
              <a:t>新区块打包完成，这个找到</a:t>
            </a:r>
            <a:r>
              <a:rPr lang="en-US" altLang="zh-CN"/>
              <a:t>Nonce</a:t>
            </a:r>
            <a:r>
              <a:rPr lang="zh-CN" altLang="en-US"/>
              <a:t>矿工得到了比特币奖励。</a:t>
            </a:r>
            <a:endParaRPr lang="en-US" altLang="zh-CN"/>
          </a:p>
          <a:p>
            <a:r>
              <a:rPr lang="zh-CN" altLang="en-US" sz="2800">
                <a:solidFill>
                  <a:srgbClr val="FF0000"/>
                </a:solidFill>
              </a:rPr>
              <a:t>通过找</a:t>
            </a:r>
            <a:r>
              <a:rPr lang="en-US" altLang="zh-CN" sz="2800">
                <a:solidFill>
                  <a:srgbClr val="FF0000"/>
                </a:solidFill>
              </a:rPr>
              <a:t>Nonce</a:t>
            </a:r>
            <a:r>
              <a:rPr lang="zh-CN" altLang="en-US" sz="2800">
                <a:solidFill>
                  <a:srgbClr val="FF0000"/>
                </a:solidFill>
              </a:rPr>
              <a:t>（随机数）打包区块的过程就是</a:t>
            </a:r>
            <a:r>
              <a:rPr lang="zh-CN" altLang="en-US" sz="2800" b="1">
                <a:solidFill>
                  <a:srgbClr val="0070C0"/>
                </a:solidFill>
              </a:rPr>
              <a:t>挖矿</a:t>
            </a:r>
            <a:r>
              <a:rPr lang="zh-CN" altLang="en-US" sz="2800"/>
              <a:t>。</a:t>
            </a:r>
            <a:endParaRPr lang="en-US" altLang="zh-CN" sz="2800"/>
          </a:p>
          <a:p>
            <a:endParaRPr lang="en-US" altLang="zh-CN"/>
          </a:p>
        </p:txBody>
      </p:sp>
    </p:spTree>
    <p:extLst>
      <p:ext uri="{BB962C8B-B14F-4D97-AF65-F5344CB8AC3E}">
        <p14:creationId xmlns:p14="http://schemas.microsoft.com/office/powerpoint/2010/main" val="22851677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EF7780-25AE-43CA-8210-751D99ED7628}"/>
              </a:ext>
            </a:extLst>
          </p:cNvPr>
          <p:cNvSpPr>
            <a:spLocks noGrp="1"/>
          </p:cNvSpPr>
          <p:nvPr>
            <p:ph type="title"/>
          </p:nvPr>
        </p:nvSpPr>
        <p:spPr/>
        <p:txBody>
          <a:bodyPr/>
          <a:lstStyle/>
          <a:p>
            <a:r>
              <a:rPr lang="zh-CN" altLang="en-US"/>
              <a:t>工作量证明与挖矿：奖励机制 比特币</a:t>
            </a:r>
          </a:p>
        </p:txBody>
      </p:sp>
      <p:sp>
        <p:nvSpPr>
          <p:cNvPr id="3" name="Content Placeholder 2">
            <a:extLst>
              <a:ext uri="{FF2B5EF4-FFF2-40B4-BE49-F238E27FC236}">
                <a16:creationId xmlns:a16="http://schemas.microsoft.com/office/drawing/2014/main" id="{173CFCEF-A1D0-4767-97B0-C22878E9D29A}"/>
              </a:ext>
            </a:extLst>
          </p:cNvPr>
          <p:cNvSpPr>
            <a:spLocks noGrp="1"/>
          </p:cNvSpPr>
          <p:nvPr>
            <p:ph idx="1"/>
          </p:nvPr>
        </p:nvSpPr>
        <p:spPr>
          <a:xfrm>
            <a:off x="266700" y="985518"/>
            <a:ext cx="11782425" cy="5508623"/>
          </a:xfrm>
        </p:spPr>
        <p:txBody>
          <a:bodyPr/>
          <a:lstStyle/>
          <a:p>
            <a:endParaRPr lang="en-US" altLang="zh-CN"/>
          </a:p>
          <a:p>
            <a:r>
              <a:rPr lang="zh-CN" altLang="en-US"/>
              <a:t>比特币协议规定，到</a:t>
            </a:r>
            <a:r>
              <a:rPr lang="en-US" altLang="zh-CN"/>
              <a:t>2140</a:t>
            </a:r>
            <a:r>
              <a:rPr lang="zh-CN" altLang="en-US"/>
              <a:t>年，协议中规定的</a:t>
            </a:r>
            <a:r>
              <a:rPr lang="en-US" altLang="zh-CN"/>
              <a:t>2100</a:t>
            </a:r>
            <a:r>
              <a:rPr lang="zh-CN" altLang="en-US"/>
              <a:t>万个比特币会被全部挖完。届时不会有新的比特币产生。</a:t>
            </a:r>
            <a:endParaRPr lang="en-US" altLang="zh-CN"/>
          </a:p>
          <a:p>
            <a:endParaRPr lang="en-US" altLang="zh-CN"/>
          </a:p>
          <a:p>
            <a:r>
              <a:rPr lang="zh-CN" altLang="en-US"/>
              <a:t>比特币诞生之初，每挖一个区块能得到</a:t>
            </a:r>
            <a:r>
              <a:rPr lang="en-US" altLang="zh-CN"/>
              <a:t>50</a:t>
            </a:r>
            <a:r>
              <a:rPr lang="zh-CN" altLang="en-US"/>
              <a:t>个比特币，之后每完成</a:t>
            </a:r>
            <a:r>
              <a:rPr lang="en-US" altLang="zh-CN"/>
              <a:t>210000</a:t>
            </a:r>
            <a:r>
              <a:rPr lang="zh-CN" altLang="en-US"/>
              <a:t>个区块（约</a:t>
            </a:r>
            <a:r>
              <a:rPr lang="en-US" altLang="zh-CN"/>
              <a:t>4</a:t>
            </a:r>
            <a:r>
              <a:rPr lang="zh-CN" altLang="en-US"/>
              <a:t>年）奖励减半。</a:t>
            </a:r>
            <a:endParaRPr lang="en-US" altLang="zh-CN"/>
          </a:p>
          <a:p>
            <a:r>
              <a:rPr lang="en-US" altLang="zh-CN"/>
              <a:t>2018</a:t>
            </a:r>
            <a:r>
              <a:rPr lang="zh-CN" altLang="en-US"/>
              <a:t>年以后，每个区块的奖励是</a:t>
            </a:r>
            <a:r>
              <a:rPr lang="en-US" altLang="zh-CN"/>
              <a:t>12.5</a:t>
            </a:r>
            <a:r>
              <a:rPr lang="zh-CN" altLang="en-US"/>
              <a:t>个比特币，</a:t>
            </a:r>
            <a:r>
              <a:rPr lang="en-US" altLang="zh-CN"/>
              <a:t>2020</a:t>
            </a:r>
            <a:r>
              <a:rPr lang="zh-CN" altLang="en-US"/>
              <a:t>年以后，每个区块的奖励减少到</a:t>
            </a:r>
            <a:r>
              <a:rPr lang="en-US" altLang="zh-CN"/>
              <a:t>6.25</a:t>
            </a:r>
            <a:r>
              <a:rPr lang="zh-CN" altLang="en-US"/>
              <a:t>个。</a:t>
            </a:r>
            <a:endParaRPr lang="en-US" altLang="zh-CN"/>
          </a:p>
        </p:txBody>
      </p:sp>
    </p:spTree>
    <p:extLst>
      <p:ext uri="{BB962C8B-B14F-4D97-AF65-F5344CB8AC3E}">
        <p14:creationId xmlns:p14="http://schemas.microsoft.com/office/powerpoint/2010/main" val="10564820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37C001-EDD6-4FE2-801F-FDA52F234A58}"/>
              </a:ext>
            </a:extLst>
          </p:cNvPr>
          <p:cNvSpPr>
            <a:spLocks noGrp="1"/>
          </p:cNvSpPr>
          <p:nvPr>
            <p:ph type="title"/>
          </p:nvPr>
        </p:nvSpPr>
        <p:spPr/>
        <p:txBody>
          <a:bodyPr/>
          <a:lstStyle/>
          <a:p>
            <a:r>
              <a:rPr lang="zh-CN" altLang="en-US"/>
              <a:t>工作量证明与挖矿补充知识点：矿机、矿场、矿池</a:t>
            </a:r>
          </a:p>
        </p:txBody>
      </p:sp>
      <p:sp>
        <p:nvSpPr>
          <p:cNvPr id="3" name="Content Placeholder 2">
            <a:extLst>
              <a:ext uri="{FF2B5EF4-FFF2-40B4-BE49-F238E27FC236}">
                <a16:creationId xmlns:a16="http://schemas.microsoft.com/office/drawing/2014/main" id="{FBDB4DFA-9567-4AEE-8DA7-E8EE95725A0C}"/>
              </a:ext>
            </a:extLst>
          </p:cNvPr>
          <p:cNvSpPr>
            <a:spLocks noGrp="1"/>
          </p:cNvSpPr>
          <p:nvPr>
            <p:ph idx="1"/>
          </p:nvPr>
        </p:nvSpPr>
        <p:spPr>
          <a:xfrm>
            <a:off x="266701" y="995678"/>
            <a:ext cx="11163300" cy="1076962"/>
          </a:xfrm>
        </p:spPr>
        <p:txBody>
          <a:bodyPr>
            <a:normAutofit fontScale="92500" lnSpcReduction="20000"/>
          </a:bodyPr>
          <a:lstStyle/>
          <a:p>
            <a:r>
              <a:rPr lang="zh-CN" altLang="en-US"/>
              <a:t>挖矿实际上就是不同矿工之间比拼算力、争夺记账权从而获得新生比特币奖励的过程。</a:t>
            </a:r>
            <a:endParaRPr lang="en-US" altLang="zh-CN"/>
          </a:p>
          <a:p>
            <a:r>
              <a:rPr lang="zh-CN" altLang="en-US"/>
              <a:t>当前比特币挖矿对算力要求极高，一般的个人电脑已无法满足挖矿的需求。现在都是使用专门的</a:t>
            </a:r>
            <a:r>
              <a:rPr lang="zh-CN" altLang="en-US" b="1">
                <a:solidFill>
                  <a:schemeClr val="accent1">
                    <a:lumMod val="75000"/>
                  </a:schemeClr>
                </a:solidFill>
              </a:rPr>
              <a:t>矿机、矿场、矿池</a:t>
            </a:r>
            <a:r>
              <a:rPr lang="zh-CN" altLang="en-US"/>
              <a:t>去挖矿。</a:t>
            </a:r>
          </a:p>
        </p:txBody>
      </p:sp>
      <p:pic>
        <p:nvPicPr>
          <p:cNvPr id="5" name="Picture 4">
            <a:extLst>
              <a:ext uri="{FF2B5EF4-FFF2-40B4-BE49-F238E27FC236}">
                <a16:creationId xmlns:a16="http://schemas.microsoft.com/office/drawing/2014/main" id="{60EA763D-D345-43B9-BCD7-F4995B7A241D}"/>
              </a:ext>
            </a:extLst>
          </p:cNvPr>
          <p:cNvPicPr>
            <a:picLocks noChangeAspect="1"/>
          </p:cNvPicPr>
          <p:nvPr/>
        </p:nvPicPr>
        <p:blipFill rotWithShape="1">
          <a:blip r:embed="rId2"/>
          <a:srcRect b="34583"/>
          <a:stretch/>
        </p:blipFill>
        <p:spPr>
          <a:xfrm>
            <a:off x="1465099" y="2185348"/>
            <a:ext cx="9261802" cy="4272917"/>
          </a:xfrm>
          <a:prstGeom prst="rect">
            <a:avLst/>
          </a:prstGeom>
        </p:spPr>
      </p:pic>
    </p:spTree>
    <p:extLst>
      <p:ext uri="{BB962C8B-B14F-4D97-AF65-F5344CB8AC3E}">
        <p14:creationId xmlns:p14="http://schemas.microsoft.com/office/powerpoint/2010/main" val="32039435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37C001-EDD6-4FE2-801F-FDA52F234A58}"/>
              </a:ext>
            </a:extLst>
          </p:cNvPr>
          <p:cNvSpPr>
            <a:spLocks noGrp="1"/>
          </p:cNvSpPr>
          <p:nvPr>
            <p:ph type="title"/>
          </p:nvPr>
        </p:nvSpPr>
        <p:spPr/>
        <p:txBody>
          <a:bodyPr/>
          <a:lstStyle/>
          <a:p>
            <a:r>
              <a:rPr lang="zh-CN" altLang="en-US"/>
              <a:t>工作量证明与挖矿补充知识点：矿机、矿场、矿池</a:t>
            </a:r>
          </a:p>
        </p:txBody>
      </p:sp>
      <p:sp>
        <p:nvSpPr>
          <p:cNvPr id="3" name="Content Placeholder 2">
            <a:extLst>
              <a:ext uri="{FF2B5EF4-FFF2-40B4-BE49-F238E27FC236}">
                <a16:creationId xmlns:a16="http://schemas.microsoft.com/office/drawing/2014/main" id="{FBDB4DFA-9567-4AEE-8DA7-E8EE95725A0C}"/>
              </a:ext>
            </a:extLst>
          </p:cNvPr>
          <p:cNvSpPr>
            <a:spLocks noGrp="1"/>
          </p:cNvSpPr>
          <p:nvPr>
            <p:ph idx="1"/>
          </p:nvPr>
        </p:nvSpPr>
        <p:spPr>
          <a:xfrm>
            <a:off x="83820" y="1036317"/>
            <a:ext cx="11854180" cy="5578793"/>
          </a:xfrm>
        </p:spPr>
        <p:txBody>
          <a:bodyPr>
            <a:normAutofit/>
          </a:bodyPr>
          <a:lstStyle/>
          <a:p>
            <a:r>
              <a:rPr lang="zh-CN" altLang="en-US"/>
              <a:t>自从比特币诞生以来，比特币挖矿经历了以下四个阶段：</a:t>
            </a:r>
            <a:endParaRPr lang="en-US" altLang="zh-CN"/>
          </a:p>
          <a:p>
            <a:pPr marL="0" indent="0" algn="ctr">
              <a:buNone/>
            </a:pPr>
            <a:r>
              <a:rPr lang="en-US" altLang="zh-CN" b="1">
                <a:solidFill>
                  <a:schemeClr val="accent1">
                    <a:lumMod val="75000"/>
                  </a:schemeClr>
                </a:solidFill>
              </a:rPr>
              <a:t>CPU</a:t>
            </a:r>
            <a:r>
              <a:rPr lang="zh-CN" altLang="en-US" b="1">
                <a:solidFill>
                  <a:schemeClr val="accent1">
                    <a:lumMod val="75000"/>
                  </a:schemeClr>
                </a:solidFill>
              </a:rPr>
              <a:t>挖矿 → </a:t>
            </a:r>
            <a:r>
              <a:rPr lang="en-US" altLang="zh-CN" b="1">
                <a:solidFill>
                  <a:schemeClr val="accent1">
                    <a:lumMod val="75000"/>
                  </a:schemeClr>
                </a:solidFill>
              </a:rPr>
              <a:t>GPU</a:t>
            </a:r>
            <a:r>
              <a:rPr lang="zh-CN" altLang="en-US" b="1">
                <a:solidFill>
                  <a:schemeClr val="accent1">
                    <a:lumMod val="75000"/>
                  </a:schemeClr>
                </a:solidFill>
              </a:rPr>
              <a:t>挖矿 → 专业矿机挖矿 → 矿池挖矿</a:t>
            </a:r>
            <a:endParaRPr lang="en-US" altLang="zh-CN" b="1">
              <a:solidFill>
                <a:schemeClr val="accent1">
                  <a:lumMod val="75000"/>
                </a:schemeClr>
              </a:solidFill>
            </a:endParaRPr>
          </a:p>
          <a:p>
            <a:r>
              <a:rPr lang="zh-CN" altLang="en-US" b="1">
                <a:solidFill>
                  <a:schemeClr val="accent1">
                    <a:lumMod val="75000"/>
                  </a:schemeClr>
                </a:solidFill>
              </a:rPr>
              <a:t>矿机</a:t>
            </a:r>
            <a:r>
              <a:rPr lang="zh-CN" altLang="en-US"/>
              <a:t>就是基于挖矿芯片的专业挖矿设备（可以粗糙的理解为一个非常高配置的电脑）。</a:t>
            </a:r>
            <a:endParaRPr lang="en-US" altLang="zh-CN"/>
          </a:p>
          <a:p>
            <a:r>
              <a:rPr lang="zh-CN" altLang="en-US"/>
              <a:t>目前行业领先的蚂蚁矿机装有将近</a:t>
            </a:r>
            <a:r>
              <a:rPr lang="en-US" altLang="zh-CN"/>
              <a:t>200</a:t>
            </a:r>
            <a:r>
              <a:rPr lang="zh-CN" altLang="en-US"/>
              <a:t>张</a:t>
            </a:r>
            <a:r>
              <a:rPr lang="en-US" altLang="zh-CN"/>
              <a:t>BM1387</a:t>
            </a:r>
            <a:r>
              <a:rPr lang="zh-CN" altLang="en-US"/>
              <a:t>芯片，相当于</a:t>
            </a:r>
            <a:r>
              <a:rPr lang="en-US" altLang="zh-CN"/>
              <a:t>3</a:t>
            </a:r>
            <a:r>
              <a:rPr lang="zh-CN" altLang="en-US"/>
              <a:t>万多张</a:t>
            </a:r>
            <a:r>
              <a:rPr lang="en-US" altLang="zh-CN"/>
              <a:t>GPU</a:t>
            </a:r>
            <a:r>
              <a:rPr lang="zh-CN" altLang="en-US"/>
              <a:t>的算力。</a:t>
            </a:r>
            <a:endParaRPr lang="en-US" altLang="zh-CN"/>
          </a:p>
          <a:p>
            <a:endParaRPr lang="en-US" altLang="zh-CN"/>
          </a:p>
        </p:txBody>
      </p:sp>
    </p:spTree>
    <p:extLst>
      <p:ext uri="{BB962C8B-B14F-4D97-AF65-F5344CB8AC3E}">
        <p14:creationId xmlns:p14="http://schemas.microsoft.com/office/powerpoint/2010/main" val="29613560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37C001-EDD6-4FE2-801F-FDA52F234A58}"/>
              </a:ext>
            </a:extLst>
          </p:cNvPr>
          <p:cNvSpPr>
            <a:spLocks noGrp="1"/>
          </p:cNvSpPr>
          <p:nvPr>
            <p:ph type="title"/>
          </p:nvPr>
        </p:nvSpPr>
        <p:spPr/>
        <p:txBody>
          <a:bodyPr/>
          <a:lstStyle/>
          <a:p>
            <a:r>
              <a:rPr lang="zh-CN" altLang="en-US"/>
              <a:t>工作量证明与挖矿补充知识点：矿机、矿场、矿池</a:t>
            </a:r>
          </a:p>
        </p:txBody>
      </p:sp>
      <p:sp>
        <p:nvSpPr>
          <p:cNvPr id="3" name="Content Placeholder 2">
            <a:extLst>
              <a:ext uri="{FF2B5EF4-FFF2-40B4-BE49-F238E27FC236}">
                <a16:creationId xmlns:a16="http://schemas.microsoft.com/office/drawing/2014/main" id="{FBDB4DFA-9567-4AEE-8DA7-E8EE95725A0C}"/>
              </a:ext>
            </a:extLst>
          </p:cNvPr>
          <p:cNvSpPr>
            <a:spLocks noGrp="1"/>
          </p:cNvSpPr>
          <p:nvPr>
            <p:ph idx="1"/>
          </p:nvPr>
        </p:nvSpPr>
        <p:spPr>
          <a:xfrm>
            <a:off x="83820" y="1036317"/>
            <a:ext cx="11854180" cy="5578793"/>
          </a:xfrm>
        </p:spPr>
        <p:txBody>
          <a:bodyPr>
            <a:normAutofit/>
          </a:bodyPr>
          <a:lstStyle/>
          <a:p>
            <a:r>
              <a:rPr lang="zh-CN" altLang="en-US"/>
              <a:t>随着更多矿机加入挖矿，单独的矿机也很难挖到比特币了。于是，矿工将自己的矿机集中起来，形成了</a:t>
            </a:r>
            <a:r>
              <a:rPr lang="zh-CN" altLang="en-US" b="1">
                <a:solidFill>
                  <a:schemeClr val="accent1">
                    <a:lumMod val="75000"/>
                  </a:schemeClr>
                </a:solidFill>
              </a:rPr>
              <a:t>矿场</a:t>
            </a:r>
            <a:r>
              <a:rPr lang="zh-CN" altLang="en-US"/>
              <a:t>和</a:t>
            </a:r>
            <a:r>
              <a:rPr lang="zh-CN" altLang="en-US" b="1">
                <a:solidFill>
                  <a:schemeClr val="accent1">
                    <a:lumMod val="75000"/>
                  </a:schemeClr>
                </a:solidFill>
              </a:rPr>
              <a:t>矿池</a:t>
            </a:r>
            <a:r>
              <a:rPr lang="zh-CN" altLang="en-US"/>
              <a:t>。</a:t>
            </a:r>
            <a:endParaRPr lang="en-US" altLang="zh-CN"/>
          </a:p>
          <a:p>
            <a:r>
              <a:rPr lang="zh-CN" altLang="en-US" b="1">
                <a:solidFill>
                  <a:schemeClr val="accent1">
                    <a:lumMod val="75000"/>
                  </a:schemeClr>
                </a:solidFill>
              </a:rPr>
              <a:t>矿场</a:t>
            </a:r>
            <a:r>
              <a:rPr lang="zh-CN" altLang="en-US"/>
              <a:t>是集中管理矿机的场所，一般选址在电费相对比较便宜并且比较稳定的地方。由于矿机运行需要散热，且环境会影响矿机损耗程度，矿场渐渐发展出通风、隔尘、室内温度湿度控制、噪音控制等方案。</a:t>
            </a:r>
            <a:endParaRPr lang="en-US" altLang="zh-CN"/>
          </a:p>
          <a:p>
            <a:r>
              <a:rPr lang="zh-CN" altLang="en-US"/>
              <a:t>而</a:t>
            </a:r>
            <a:r>
              <a:rPr lang="zh-CN" altLang="en-US" b="1">
                <a:solidFill>
                  <a:schemeClr val="accent1">
                    <a:lumMod val="75000"/>
                  </a:schemeClr>
                </a:solidFill>
              </a:rPr>
              <a:t>矿池</a:t>
            </a:r>
            <a:r>
              <a:rPr lang="zh-CN" altLang="en-US"/>
              <a:t>突破地理位置的限制，将分散在全球的矿工及矿场的算力进行联结，一起挖矿。矿池负责信息打包，接入进来的矿场算力负责竞争记账权。由于集合了很多矿工的算力，所以矿池的算力占比大，挖到比特币的概率更高。</a:t>
            </a:r>
            <a:r>
              <a:rPr lang="zh-CN" altLang="en-US" b="1"/>
              <a:t>矿池挖矿所产生的比特币奖励会按照每个矿工贡献算力的占比进行分配。</a:t>
            </a:r>
          </a:p>
        </p:txBody>
      </p:sp>
      <p:pic>
        <p:nvPicPr>
          <p:cNvPr id="5" name="图片 4">
            <a:extLst>
              <a:ext uri="{FF2B5EF4-FFF2-40B4-BE49-F238E27FC236}">
                <a16:creationId xmlns:a16="http://schemas.microsoft.com/office/drawing/2014/main" id="{F5212FFE-45AA-4468-A998-50731F00C35D}"/>
              </a:ext>
            </a:extLst>
          </p:cNvPr>
          <p:cNvPicPr>
            <a:picLocks noChangeAspect="1"/>
          </p:cNvPicPr>
          <p:nvPr/>
        </p:nvPicPr>
        <p:blipFill>
          <a:blip r:embed="rId2"/>
          <a:stretch>
            <a:fillRect/>
          </a:stretch>
        </p:blipFill>
        <p:spPr>
          <a:xfrm>
            <a:off x="1522539" y="3582823"/>
            <a:ext cx="9146922" cy="3032287"/>
          </a:xfrm>
          <a:prstGeom prst="rect">
            <a:avLst/>
          </a:prstGeom>
        </p:spPr>
      </p:pic>
    </p:spTree>
    <p:extLst>
      <p:ext uri="{BB962C8B-B14F-4D97-AF65-F5344CB8AC3E}">
        <p14:creationId xmlns:p14="http://schemas.microsoft.com/office/powerpoint/2010/main" val="11471263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iṣlîḍé"/>
        <p:cNvGrpSpPr/>
        <p:nvPr/>
      </p:nvGrpSpPr>
      <p:grpSpPr>
        <a:xfrm>
          <a:off x="0" y="0"/>
          <a:ext cx="0" cy="0"/>
          <a:chOff x="0" y="0"/>
          <a:chExt cx="0" cy="0"/>
        </a:xfrm>
      </p:grpSpPr>
      <p:sp>
        <p:nvSpPr>
          <p:cNvPr id="5" name="îsľiḓé"/>
          <p:cNvSpPr>
            <a:spLocks noGrp="1"/>
          </p:cNvSpPr>
          <p:nvPr>
            <p:ph type="title"/>
          </p:nvPr>
        </p:nvSpPr>
        <p:spPr/>
        <p:txBody>
          <a:bodyPr/>
          <a:lstStyle/>
          <a:p>
            <a:r>
              <a:rPr lang="zh-CN" altLang="en-US">
                <a:solidFill>
                  <a:schemeClr val="accent1"/>
                </a:solidFill>
              </a:rPr>
              <a:t>区块链：全流程梳理</a:t>
            </a:r>
            <a:endParaRPr lang="zh-CN" altLang="en-US" dirty="0">
              <a:solidFill>
                <a:schemeClr val="accent1"/>
              </a:solidFill>
            </a:endParaRPr>
          </a:p>
        </p:txBody>
      </p:sp>
      <p:sp>
        <p:nvSpPr>
          <p:cNvPr id="9" name="ïŝľîḓe">
            <a:extLst>
              <a:ext uri="{FF2B5EF4-FFF2-40B4-BE49-F238E27FC236}">
                <a16:creationId xmlns:a16="http://schemas.microsoft.com/office/drawing/2014/main" id="{04F69230-F3A6-4586-9371-A858F4763E9F}"/>
              </a:ext>
            </a:extLst>
          </p:cNvPr>
          <p:cNvSpPr txBox="1"/>
          <p:nvPr/>
        </p:nvSpPr>
        <p:spPr>
          <a:xfrm>
            <a:off x="753604" y="1790699"/>
            <a:ext cx="1023516" cy="889909"/>
          </a:xfrm>
          <a:prstGeom prst="rect">
            <a:avLst/>
          </a:prstGeom>
          <a:noFill/>
          <a:ln w="117475">
            <a:noFill/>
          </a:ln>
        </p:spPr>
        <p:txBody>
          <a:bodyPr wrap="none" rtlCol="0">
            <a:prstTxWarp prst="textPlain">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100" normalizeH="0" baseline="0" noProof="0">
                <a:ln>
                  <a:noFill/>
                </a:ln>
                <a:solidFill>
                  <a:srgbClr val="3E81C3"/>
                </a:solidFill>
                <a:effectLst/>
                <a:uLnTx/>
                <a:uFillTx/>
                <a:latin typeface="Impact" panose="020B0806030902050204" pitchFamily="34" charset="0"/>
                <a:ea typeface="微软雅黑"/>
                <a:cs typeface="Arial" panose="020B0604020202020204" pitchFamily="34" charset="0"/>
              </a:rPr>
              <a:t>/</a:t>
            </a:r>
            <a:r>
              <a:rPr kumimoji="0" lang="en-US" altLang="zh-CN" sz="100" b="0" i="0" u="none" strike="noStrike" kern="1200" cap="none" spc="100" normalizeH="0" baseline="0" noProof="0">
                <a:ln>
                  <a:noFill/>
                </a:ln>
                <a:solidFill>
                  <a:srgbClr val="3E81C3"/>
                </a:solidFill>
                <a:effectLst/>
                <a:uLnTx/>
                <a:uFillTx/>
                <a:latin typeface="Impact" panose="020B0806030902050204" pitchFamily="34" charset="0"/>
                <a:ea typeface="微软雅黑"/>
                <a:cs typeface="Arial" panose="020B0604020202020204" pitchFamily="34" charset="0"/>
              </a:rPr>
              <a:t> </a:t>
            </a:r>
            <a:r>
              <a:rPr kumimoji="0" lang="en-US" altLang="zh-CN" sz="1800" b="0" i="0" u="none" strike="noStrike" kern="1200" cap="none" spc="100" normalizeH="0" baseline="0" noProof="0">
                <a:ln>
                  <a:noFill/>
                </a:ln>
                <a:solidFill>
                  <a:srgbClr val="3E81C3"/>
                </a:solidFill>
                <a:effectLst/>
                <a:uLnTx/>
                <a:uFillTx/>
                <a:latin typeface="Impact" panose="020B0806030902050204" pitchFamily="34" charset="0"/>
                <a:ea typeface="微软雅黑"/>
                <a:cs typeface="Arial" panose="020B0604020202020204" pitchFamily="34" charset="0"/>
              </a:rPr>
              <a:t>04</a:t>
            </a:r>
            <a:endParaRPr kumimoji="0" lang="zh-CN" altLang="en-US" sz="1800" b="0" i="0" u="none" strike="noStrike" kern="1200" cap="none" spc="100" normalizeH="0" baseline="0" noProof="0" dirty="0">
              <a:ln>
                <a:noFill/>
              </a:ln>
              <a:solidFill>
                <a:srgbClr val="3E81C3"/>
              </a:solidFill>
              <a:effectLst/>
              <a:uLnTx/>
              <a:uFillTx/>
              <a:latin typeface="Impact" panose="020B0806030902050204" pitchFamily="34" charset="0"/>
              <a:ea typeface="微软雅黑"/>
              <a:cs typeface="Arial" panose="020B0604020202020204" pitchFamily="34" charset="0"/>
            </a:endParaRPr>
          </a:p>
        </p:txBody>
      </p:sp>
    </p:spTree>
    <p:custDataLst>
      <p:tags r:id="rId2"/>
    </p:custDataLst>
    <p:extLst>
      <p:ext uri="{BB962C8B-B14F-4D97-AF65-F5344CB8AC3E}">
        <p14:creationId xmlns:p14="http://schemas.microsoft.com/office/powerpoint/2010/main" val="504792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ED640-F6BD-4EE3-A0C1-2591C956F898}"/>
              </a:ext>
            </a:extLst>
          </p:cNvPr>
          <p:cNvSpPr>
            <a:spLocks noGrp="1"/>
          </p:cNvSpPr>
          <p:nvPr>
            <p:ph type="title"/>
          </p:nvPr>
        </p:nvSpPr>
        <p:spPr/>
        <p:txBody>
          <a:bodyPr/>
          <a:lstStyle/>
          <a:p>
            <a:r>
              <a:rPr lang="zh-CN" altLang="en-US"/>
              <a:t>区块链：全流程梳理</a:t>
            </a:r>
          </a:p>
        </p:txBody>
      </p:sp>
      <p:graphicFrame>
        <p:nvGraphicFramePr>
          <p:cNvPr id="4" name="Content Placeholder 3">
            <a:extLst>
              <a:ext uri="{FF2B5EF4-FFF2-40B4-BE49-F238E27FC236}">
                <a16:creationId xmlns:a16="http://schemas.microsoft.com/office/drawing/2014/main" id="{793D1EE6-CDAB-4F85-8697-7BA3DBDB0062}"/>
              </a:ext>
            </a:extLst>
          </p:cNvPr>
          <p:cNvGraphicFramePr>
            <a:graphicFrameLocks noGrp="1"/>
          </p:cNvGraphicFramePr>
          <p:nvPr>
            <p:ph idx="1"/>
            <p:extLst>
              <p:ext uri="{D42A27DB-BD31-4B8C-83A1-F6EECF244321}">
                <p14:modId xmlns:p14="http://schemas.microsoft.com/office/powerpoint/2010/main" val="463492646"/>
              </p:ext>
            </p:extLst>
          </p:nvPr>
        </p:nvGraphicFramePr>
        <p:xfrm>
          <a:off x="1266825" y="1397001"/>
          <a:ext cx="9515475" cy="44487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968322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8F539B-E717-4CE5-A52A-D603867FD3C8}"/>
              </a:ext>
            </a:extLst>
          </p:cNvPr>
          <p:cNvSpPr>
            <a:spLocks noGrp="1"/>
          </p:cNvSpPr>
          <p:nvPr>
            <p:ph type="title"/>
          </p:nvPr>
        </p:nvSpPr>
        <p:spPr/>
        <p:txBody>
          <a:bodyPr/>
          <a:lstStyle/>
          <a:p>
            <a:r>
              <a:rPr lang="zh-CN" altLang="en-US"/>
              <a:t>区块链：全流程梳理（以比特币为例）</a:t>
            </a:r>
          </a:p>
        </p:txBody>
      </p:sp>
      <p:sp>
        <p:nvSpPr>
          <p:cNvPr id="3" name="Content Placeholder 2">
            <a:extLst>
              <a:ext uri="{FF2B5EF4-FFF2-40B4-BE49-F238E27FC236}">
                <a16:creationId xmlns:a16="http://schemas.microsoft.com/office/drawing/2014/main" id="{E695AFFF-6975-4167-B4BF-E83024FEF319}"/>
              </a:ext>
            </a:extLst>
          </p:cNvPr>
          <p:cNvSpPr>
            <a:spLocks noGrp="1"/>
          </p:cNvSpPr>
          <p:nvPr>
            <p:ph idx="1"/>
          </p:nvPr>
        </p:nvSpPr>
        <p:spPr/>
        <p:txBody>
          <a:bodyPr/>
          <a:lstStyle/>
          <a:p>
            <a:pPr marL="342900" indent="-342900">
              <a:buAutoNum type="arabicPeriod"/>
            </a:pPr>
            <a:r>
              <a:rPr lang="zh-CN" altLang="en-US" b="1">
                <a:solidFill>
                  <a:schemeClr val="accent1">
                    <a:lumMod val="75000"/>
                  </a:schemeClr>
                </a:solidFill>
              </a:rPr>
              <a:t>收集交易记录</a:t>
            </a:r>
            <a:endParaRPr lang="en-US" altLang="zh-CN" b="1">
              <a:solidFill>
                <a:schemeClr val="accent1">
                  <a:lumMod val="75000"/>
                </a:schemeClr>
              </a:solidFill>
            </a:endParaRPr>
          </a:p>
          <a:p>
            <a:r>
              <a:rPr lang="zh-CN" altLang="en-US" sz="1600" b="1"/>
              <a:t>个人层面：用户向用户转账</a:t>
            </a:r>
            <a:endParaRPr lang="en-US" altLang="zh-CN" sz="1600" b="1"/>
          </a:p>
          <a:p>
            <a:pPr marL="0" indent="0">
              <a:buNone/>
            </a:pPr>
            <a:r>
              <a:rPr lang="zh-CN" altLang="en-US" sz="1600"/>
              <a:t>    比如说，华大头给华小智转了</a:t>
            </a:r>
            <a:r>
              <a:rPr lang="en-US" altLang="zh-CN" sz="1600"/>
              <a:t>10</a:t>
            </a:r>
            <a:r>
              <a:rPr lang="zh-CN" altLang="en-US" sz="1600"/>
              <a:t>个比特币。华大头会全网广播：</a:t>
            </a:r>
            <a:r>
              <a:rPr lang="zh-CN" altLang="en-US" sz="1600" b="1"/>
              <a:t>华大头给华小智转了</a:t>
            </a:r>
            <a:r>
              <a:rPr lang="en-US" altLang="zh-CN" sz="1600" b="1"/>
              <a:t>10</a:t>
            </a:r>
            <a:r>
              <a:rPr lang="zh-CN" altLang="en-US" sz="1600" b="1"/>
              <a:t>个比特币</a:t>
            </a:r>
            <a:r>
              <a:rPr lang="zh-CN" altLang="en-US" sz="1600"/>
              <a:t>，大家记一下。</a:t>
            </a:r>
            <a:endParaRPr lang="en-US" altLang="zh-CN" sz="1600"/>
          </a:p>
          <a:p>
            <a:pPr marL="0" indent="0">
              <a:buNone/>
            </a:pPr>
            <a:endParaRPr lang="en-US" altLang="zh-CN" sz="1600"/>
          </a:p>
          <a:p>
            <a:r>
              <a:rPr lang="zh-CN" altLang="en-US" sz="1600"/>
              <a:t>大家听到之后会验证华大头的</a:t>
            </a:r>
            <a:r>
              <a:rPr lang="zh-CN" altLang="en-US" sz="1600" b="1"/>
              <a:t>身份</a:t>
            </a:r>
            <a:r>
              <a:rPr lang="zh-CN" altLang="en-US" sz="1600"/>
              <a:t>是否真实，确保没有人冒充华大头的身份。</a:t>
            </a:r>
            <a:endParaRPr lang="en-US" altLang="zh-CN" sz="1600"/>
          </a:p>
          <a:p>
            <a:pPr marL="0" indent="0">
              <a:buNone/>
            </a:pPr>
            <a:r>
              <a:rPr lang="en-US" altLang="zh-CN" sz="1600"/>
              <a:t>  </a:t>
            </a:r>
            <a:r>
              <a:rPr lang="zh-CN" altLang="en-US" sz="1600"/>
              <a:t>（这里的验证采用了</a:t>
            </a:r>
            <a:r>
              <a:rPr lang="zh-CN" altLang="en-US" sz="1600" b="1">
                <a:solidFill>
                  <a:schemeClr val="accent1">
                    <a:lumMod val="75000"/>
                  </a:schemeClr>
                </a:solidFill>
                <a:hlinkClick r:id="rId2" action="ppaction://hlinksldjump"/>
              </a:rPr>
              <a:t>非对称加密</a:t>
            </a:r>
            <a:r>
              <a:rPr lang="zh-CN" altLang="en-US" sz="1600" b="1">
                <a:solidFill>
                  <a:schemeClr val="accent1">
                    <a:lumMod val="75000"/>
                  </a:schemeClr>
                </a:solidFill>
              </a:rPr>
              <a:t>（在之后会讲，先埋个伏笔）</a:t>
            </a:r>
            <a:r>
              <a:rPr lang="zh-CN" altLang="en-US" sz="1600"/>
              <a:t>，华大头不需要把密码告诉别人，别人也能知道他拥有正确的密码）</a:t>
            </a:r>
            <a:endParaRPr lang="en-US" altLang="zh-CN" sz="1600"/>
          </a:p>
          <a:p>
            <a:r>
              <a:rPr lang="zh-CN" altLang="en-US" sz="1600"/>
              <a:t>然后再看看华大头</a:t>
            </a:r>
            <a:r>
              <a:rPr lang="zh-CN" altLang="en-US" sz="1600" b="1"/>
              <a:t>是否拥有</a:t>
            </a:r>
            <a:r>
              <a:rPr lang="en-US" altLang="zh-CN" sz="1600" b="1"/>
              <a:t>10</a:t>
            </a:r>
            <a:r>
              <a:rPr lang="zh-CN" altLang="en-US" sz="1600" b="1"/>
              <a:t>个</a:t>
            </a:r>
            <a:r>
              <a:rPr lang="en-US" altLang="zh-CN" sz="1600" b="1"/>
              <a:t>BTC</a:t>
            </a:r>
            <a:r>
              <a:rPr lang="zh-CN" altLang="en-US" sz="1600"/>
              <a:t>，不够</a:t>
            </a:r>
            <a:r>
              <a:rPr lang="en-US" altLang="zh-CN" sz="1600"/>
              <a:t>10</a:t>
            </a:r>
            <a:r>
              <a:rPr lang="zh-CN" altLang="en-US" sz="1600"/>
              <a:t>个</a:t>
            </a:r>
            <a:r>
              <a:rPr lang="en-US" altLang="zh-CN" sz="1600"/>
              <a:t>BTC</a:t>
            </a:r>
            <a:r>
              <a:rPr lang="zh-CN" altLang="en-US" sz="1600"/>
              <a:t>也是不能交易的。</a:t>
            </a:r>
            <a:endParaRPr lang="en-US" altLang="zh-CN" sz="1600"/>
          </a:p>
          <a:p>
            <a:pPr marL="0" indent="0">
              <a:buNone/>
            </a:pPr>
            <a:r>
              <a:rPr lang="en-US" altLang="zh-CN" sz="1600"/>
              <a:t>  </a:t>
            </a:r>
            <a:r>
              <a:rPr lang="zh-CN" altLang="en-US" sz="1600"/>
              <a:t>（比特币的系统中，余额是公开的，不过不用担心隐私问题。因为大家只能看到地址和余额，而并不知道这个地址是谁的）</a:t>
            </a:r>
            <a:endParaRPr lang="en-US" altLang="zh-CN" sz="1600"/>
          </a:p>
          <a:p>
            <a:endParaRPr lang="en-US" altLang="zh-CN" sz="1600"/>
          </a:p>
          <a:p>
            <a:r>
              <a:rPr lang="zh-CN" altLang="en-US" sz="1600"/>
              <a:t>如果华大头的身份没问题，余额也足够，大家就拿出小本本，记上“华大头给华小智转了</a:t>
            </a:r>
            <a:r>
              <a:rPr lang="en-US" altLang="zh-CN" sz="1600"/>
              <a:t>10</a:t>
            </a:r>
            <a:r>
              <a:rPr lang="zh-CN" altLang="en-US" sz="1600"/>
              <a:t>个比特币</a:t>
            </a:r>
            <a:r>
              <a:rPr lang="en-US" altLang="zh-CN" sz="1600"/>
              <a:t>”</a:t>
            </a:r>
            <a:r>
              <a:rPr lang="zh-CN" altLang="en-US" sz="1600"/>
              <a:t>，同时</a:t>
            </a:r>
            <a:r>
              <a:rPr lang="zh-CN" altLang="en-US" sz="1600" b="1">
                <a:solidFill>
                  <a:schemeClr val="accent1">
                    <a:lumMod val="75000"/>
                  </a:schemeClr>
                </a:solidFill>
              </a:rPr>
              <a:t>继续广播，通知给其他人</a:t>
            </a:r>
            <a:r>
              <a:rPr lang="zh-CN" altLang="en-US" sz="1600"/>
              <a:t>。整个传播的过程只要几秒的时间。</a:t>
            </a:r>
            <a:endParaRPr lang="en-US" altLang="zh-CN" sz="1600"/>
          </a:p>
          <a:p>
            <a:endParaRPr lang="en-US" altLang="zh-CN"/>
          </a:p>
          <a:p>
            <a:endParaRPr lang="zh-CN" altLang="en-US"/>
          </a:p>
        </p:txBody>
      </p:sp>
    </p:spTree>
    <p:extLst>
      <p:ext uri="{BB962C8B-B14F-4D97-AF65-F5344CB8AC3E}">
        <p14:creationId xmlns:p14="http://schemas.microsoft.com/office/powerpoint/2010/main" val="33758177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6C25BCA-86BC-44C3-9BE7-764C822AA896}"/>
              </a:ext>
            </a:extLst>
          </p:cNvPr>
          <p:cNvSpPr/>
          <p:nvPr/>
        </p:nvSpPr>
        <p:spPr>
          <a:xfrm>
            <a:off x="2830318" y="4243362"/>
            <a:ext cx="6922008" cy="1282639"/>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itle 1">
            <a:extLst>
              <a:ext uri="{FF2B5EF4-FFF2-40B4-BE49-F238E27FC236}">
                <a16:creationId xmlns:a16="http://schemas.microsoft.com/office/drawing/2014/main" id="{1C3EF26B-3661-45C1-9BB5-FB7B9769B710}"/>
              </a:ext>
            </a:extLst>
          </p:cNvPr>
          <p:cNvSpPr>
            <a:spLocks noGrp="1"/>
          </p:cNvSpPr>
          <p:nvPr>
            <p:ph type="title"/>
          </p:nvPr>
        </p:nvSpPr>
        <p:spPr/>
        <p:txBody>
          <a:bodyPr/>
          <a:lstStyle/>
          <a:p>
            <a:r>
              <a:rPr lang="zh-CN" altLang="en-US"/>
              <a:t>区块链的定义</a:t>
            </a:r>
            <a:r>
              <a:rPr lang="en-US" altLang="zh-CN"/>
              <a:t>: </a:t>
            </a:r>
            <a:r>
              <a:rPr lang="zh-CN" altLang="en-US"/>
              <a:t>完整版</a:t>
            </a:r>
          </a:p>
        </p:txBody>
      </p:sp>
      <p:sp>
        <p:nvSpPr>
          <p:cNvPr id="3" name="Content Placeholder 2">
            <a:extLst>
              <a:ext uri="{FF2B5EF4-FFF2-40B4-BE49-F238E27FC236}">
                <a16:creationId xmlns:a16="http://schemas.microsoft.com/office/drawing/2014/main" id="{B17B184A-CFE6-4ED9-B47F-DA066CBC97AF}"/>
              </a:ext>
            </a:extLst>
          </p:cNvPr>
          <p:cNvSpPr>
            <a:spLocks noGrp="1"/>
          </p:cNvSpPr>
          <p:nvPr>
            <p:ph idx="1"/>
          </p:nvPr>
        </p:nvSpPr>
        <p:spPr>
          <a:xfrm>
            <a:off x="266700" y="1015998"/>
            <a:ext cx="11782425" cy="1580898"/>
          </a:xfrm>
        </p:spPr>
        <p:txBody>
          <a:bodyPr>
            <a:normAutofit/>
          </a:bodyPr>
          <a:lstStyle/>
          <a:p>
            <a:r>
              <a:rPr lang="zh-CN" altLang="en-US"/>
              <a:t>区块链（</a:t>
            </a:r>
            <a:r>
              <a:rPr lang="en-US" altLang="zh-CN"/>
              <a:t>BlockChain</a:t>
            </a:r>
            <a:r>
              <a:rPr lang="zh-CN" altLang="en-US"/>
              <a:t>），是区块（</a:t>
            </a:r>
            <a:r>
              <a:rPr lang="en-US" altLang="zh-CN"/>
              <a:t>Block</a:t>
            </a:r>
            <a:r>
              <a:rPr lang="zh-CN" altLang="en-US"/>
              <a:t>）和链（</a:t>
            </a:r>
            <a:r>
              <a:rPr lang="en-US" altLang="zh-CN"/>
              <a:t>Chain</a:t>
            </a:r>
            <a:r>
              <a:rPr lang="zh-CN" altLang="en-US"/>
              <a:t>）的直译</a:t>
            </a:r>
            <a:endParaRPr lang="en-US" altLang="zh-CN"/>
          </a:p>
          <a:p>
            <a:r>
              <a:rPr lang="zh-CN" altLang="en-US"/>
              <a:t>每个区块存储规定时间内的交易数据，并通过密码学的方式，形成一个不可篡改、全员共有的分布式账本。</a:t>
            </a:r>
            <a:endParaRPr lang="en-US" altLang="zh-CN"/>
          </a:p>
        </p:txBody>
      </p:sp>
      <p:sp>
        <p:nvSpPr>
          <p:cNvPr id="4" name="TextBox 3">
            <a:extLst>
              <a:ext uri="{FF2B5EF4-FFF2-40B4-BE49-F238E27FC236}">
                <a16:creationId xmlns:a16="http://schemas.microsoft.com/office/drawing/2014/main" id="{AAD00BE7-0E8A-4818-9144-F20BE6A20529}"/>
              </a:ext>
            </a:extLst>
          </p:cNvPr>
          <p:cNvSpPr txBox="1"/>
          <p:nvPr/>
        </p:nvSpPr>
        <p:spPr>
          <a:xfrm>
            <a:off x="3429000" y="4700016"/>
            <a:ext cx="5724644" cy="369332"/>
          </a:xfrm>
          <a:prstGeom prst="rect">
            <a:avLst/>
          </a:prstGeom>
          <a:noFill/>
        </p:spPr>
        <p:txBody>
          <a:bodyPr wrap="none" rtlCol="0">
            <a:spAutoFit/>
          </a:bodyPr>
          <a:lstStyle/>
          <a:p>
            <a:r>
              <a:rPr lang="zh-CN" altLang="en-US"/>
              <a:t>要理解区块如何相互链接，要先了解什么是</a:t>
            </a:r>
            <a:r>
              <a:rPr lang="zh-CN" altLang="en-US" b="1">
                <a:solidFill>
                  <a:schemeClr val="accent1">
                    <a:lumMod val="75000"/>
                  </a:schemeClr>
                </a:solidFill>
              </a:rPr>
              <a:t>哈希算法</a:t>
            </a:r>
            <a:r>
              <a:rPr lang="zh-CN" altLang="en-US"/>
              <a:t>。</a:t>
            </a:r>
            <a:endParaRPr lang="en-US" altLang="zh-CN"/>
          </a:p>
        </p:txBody>
      </p:sp>
    </p:spTree>
    <p:extLst>
      <p:ext uri="{BB962C8B-B14F-4D97-AF65-F5344CB8AC3E}">
        <p14:creationId xmlns:p14="http://schemas.microsoft.com/office/powerpoint/2010/main" val="249564378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8F539B-E717-4CE5-A52A-D603867FD3C8}"/>
              </a:ext>
            </a:extLst>
          </p:cNvPr>
          <p:cNvSpPr>
            <a:spLocks noGrp="1"/>
          </p:cNvSpPr>
          <p:nvPr>
            <p:ph type="title"/>
          </p:nvPr>
        </p:nvSpPr>
        <p:spPr/>
        <p:txBody>
          <a:bodyPr/>
          <a:lstStyle/>
          <a:p>
            <a:r>
              <a:rPr lang="zh-CN" altLang="en-US"/>
              <a:t>区块链：全流程梳理</a:t>
            </a:r>
          </a:p>
        </p:txBody>
      </p:sp>
      <p:sp>
        <p:nvSpPr>
          <p:cNvPr id="3" name="Content Placeholder 2">
            <a:extLst>
              <a:ext uri="{FF2B5EF4-FFF2-40B4-BE49-F238E27FC236}">
                <a16:creationId xmlns:a16="http://schemas.microsoft.com/office/drawing/2014/main" id="{E695AFFF-6975-4167-B4BF-E83024FEF319}"/>
              </a:ext>
            </a:extLst>
          </p:cNvPr>
          <p:cNvSpPr>
            <a:spLocks noGrp="1"/>
          </p:cNvSpPr>
          <p:nvPr>
            <p:ph idx="1"/>
          </p:nvPr>
        </p:nvSpPr>
        <p:spPr>
          <a:xfrm>
            <a:off x="266700" y="1015998"/>
            <a:ext cx="8848725" cy="5508623"/>
          </a:xfrm>
        </p:spPr>
        <p:txBody>
          <a:bodyPr/>
          <a:lstStyle/>
          <a:p>
            <a:pPr marL="342900" indent="-342900">
              <a:buAutoNum type="arabicPeriod"/>
            </a:pPr>
            <a:r>
              <a:rPr lang="zh-CN" altLang="en-US" b="1">
                <a:solidFill>
                  <a:schemeClr val="accent1">
                    <a:lumMod val="75000"/>
                  </a:schemeClr>
                </a:solidFill>
              </a:rPr>
              <a:t>收集交易记录</a:t>
            </a:r>
            <a:endParaRPr lang="en-US" altLang="zh-CN" b="1">
              <a:solidFill>
                <a:schemeClr val="accent1">
                  <a:lumMod val="75000"/>
                </a:schemeClr>
              </a:solidFill>
            </a:endParaRPr>
          </a:p>
          <a:p>
            <a:r>
              <a:rPr lang="zh-CN" altLang="en-US" sz="1600" b="1"/>
              <a:t>全网层面：矿工记账</a:t>
            </a:r>
            <a:endParaRPr lang="en-US" altLang="zh-CN" sz="1600" b="1"/>
          </a:p>
          <a:p>
            <a:pPr marL="0" indent="0">
              <a:buNone/>
            </a:pPr>
            <a:r>
              <a:rPr lang="zh-CN" altLang="en-US" sz="1600"/>
              <a:t>    这些经过了初步验证的交易记录会进入一个“待确认的交易池”</a:t>
            </a:r>
            <a:endParaRPr lang="en-US" altLang="zh-CN" sz="1600"/>
          </a:p>
          <a:p>
            <a:pPr marL="0" indent="0">
              <a:buNone/>
            </a:pPr>
            <a:r>
              <a:rPr lang="en-US" altLang="zh-CN" sz="1600" b="1"/>
              <a:t>    </a:t>
            </a:r>
            <a:r>
              <a:rPr lang="zh-CN" altLang="en-US" sz="1600"/>
              <a:t>这些待确认的交易组成了一个候选的区块。</a:t>
            </a:r>
            <a:endParaRPr lang="en-US" altLang="zh-CN" sz="1600"/>
          </a:p>
          <a:p>
            <a:pPr marL="0" indent="0">
              <a:buNone/>
            </a:pPr>
            <a:r>
              <a:rPr lang="en-US" altLang="zh-CN" sz="1600"/>
              <a:t>    </a:t>
            </a:r>
            <a:r>
              <a:rPr lang="zh-CN" altLang="en-US" sz="1600"/>
              <a:t>此时这个区块保存了特定时间内的</a:t>
            </a:r>
            <a:r>
              <a:rPr lang="zh-CN" altLang="en-US" sz="1600" b="1"/>
              <a:t>交易记录</a:t>
            </a:r>
            <a:r>
              <a:rPr lang="zh-CN" altLang="en-US" sz="1600"/>
              <a:t>，和</a:t>
            </a:r>
            <a:r>
              <a:rPr lang="zh-CN" altLang="en-US" sz="1600" b="1"/>
              <a:t>上一个区块的哈希值</a:t>
            </a:r>
            <a:r>
              <a:rPr lang="zh-CN" altLang="en-US" sz="1600"/>
              <a:t>；</a:t>
            </a:r>
            <a:r>
              <a:rPr lang="en-US" altLang="zh-CN" sz="1600" b="1"/>
              <a:t>Nonce</a:t>
            </a:r>
            <a:r>
              <a:rPr lang="zh-CN" altLang="en-US" sz="1600"/>
              <a:t>值还是空缺的。</a:t>
            </a:r>
            <a:endParaRPr lang="en-US" altLang="zh-CN" sz="1600" b="1"/>
          </a:p>
          <a:p>
            <a:pPr marL="0" indent="0">
              <a:buNone/>
            </a:pPr>
            <a:endParaRPr lang="en-US" altLang="zh-CN" sz="1600" b="1"/>
          </a:p>
          <a:p>
            <a:pPr marL="0" indent="0">
              <a:buNone/>
            </a:pPr>
            <a:r>
              <a:rPr lang="en-US" altLang="zh-CN" sz="1600" b="1"/>
              <a:t>    </a:t>
            </a:r>
            <a:r>
              <a:rPr lang="zh-CN" altLang="en-US" sz="1600"/>
              <a:t>一笔笔转账记录在矿工打包之前，都还不会得到最终的确认。</a:t>
            </a:r>
            <a:r>
              <a:rPr lang="zh-CN" altLang="en-US"/>
              <a:t>   </a:t>
            </a:r>
          </a:p>
        </p:txBody>
      </p:sp>
      <p:sp>
        <p:nvSpPr>
          <p:cNvPr id="4" name="Rectangle 3">
            <a:extLst>
              <a:ext uri="{FF2B5EF4-FFF2-40B4-BE49-F238E27FC236}">
                <a16:creationId xmlns:a16="http://schemas.microsoft.com/office/drawing/2014/main" id="{5D300C96-4ED7-4A21-8FBF-ADD620B1DA92}"/>
              </a:ext>
            </a:extLst>
          </p:cNvPr>
          <p:cNvSpPr/>
          <p:nvPr/>
        </p:nvSpPr>
        <p:spPr>
          <a:xfrm>
            <a:off x="9115425" y="3715950"/>
            <a:ext cx="2721409" cy="265283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5" name="Rectangle 4">
            <a:extLst>
              <a:ext uri="{FF2B5EF4-FFF2-40B4-BE49-F238E27FC236}">
                <a16:creationId xmlns:a16="http://schemas.microsoft.com/office/drawing/2014/main" id="{4EAAC631-1B7F-4CDE-92D5-89E4C841A6A1}"/>
              </a:ext>
            </a:extLst>
          </p:cNvPr>
          <p:cNvSpPr/>
          <p:nvPr/>
        </p:nvSpPr>
        <p:spPr>
          <a:xfrm>
            <a:off x="9115425" y="3998918"/>
            <a:ext cx="1523353" cy="104345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a:t>上一区块的</a:t>
            </a:r>
            <a:endParaRPr lang="en-US" altLang="zh-CN" sz="1600"/>
          </a:p>
          <a:p>
            <a:pPr algn="ctr"/>
            <a:r>
              <a:rPr lang="zh-CN" altLang="en-US" sz="1600"/>
              <a:t>哈希值</a:t>
            </a:r>
          </a:p>
        </p:txBody>
      </p:sp>
      <p:sp>
        <p:nvSpPr>
          <p:cNvPr id="6" name="Rectangle 5">
            <a:extLst>
              <a:ext uri="{FF2B5EF4-FFF2-40B4-BE49-F238E27FC236}">
                <a16:creationId xmlns:a16="http://schemas.microsoft.com/office/drawing/2014/main" id="{F541A053-C651-49AD-96D3-60C096C52426}"/>
              </a:ext>
            </a:extLst>
          </p:cNvPr>
          <p:cNvSpPr/>
          <p:nvPr/>
        </p:nvSpPr>
        <p:spPr>
          <a:xfrm>
            <a:off x="10829199" y="3998918"/>
            <a:ext cx="1007635" cy="104345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a:t>Nonce</a:t>
            </a:r>
          </a:p>
          <a:p>
            <a:pPr algn="ctr"/>
            <a:r>
              <a:rPr lang="zh-CN" altLang="en-US" sz="1600"/>
              <a:t>（空缺）</a:t>
            </a:r>
          </a:p>
        </p:txBody>
      </p:sp>
      <p:sp>
        <p:nvSpPr>
          <p:cNvPr id="7" name="Rectangle 6">
            <a:extLst>
              <a:ext uri="{FF2B5EF4-FFF2-40B4-BE49-F238E27FC236}">
                <a16:creationId xmlns:a16="http://schemas.microsoft.com/office/drawing/2014/main" id="{EC1CE1A8-10C6-4F8A-80AC-9BF51B744B48}"/>
              </a:ext>
            </a:extLst>
          </p:cNvPr>
          <p:cNvSpPr/>
          <p:nvPr/>
        </p:nvSpPr>
        <p:spPr>
          <a:xfrm>
            <a:off x="9242371" y="5183852"/>
            <a:ext cx="2435780" cy="104345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a:t>交易记录</a:t>
            </a:r>
          </a:p>
        </p:txBody>
      </p:sp>
      <p:sp>
        <p:nvSpPr>
          <p:cNvPr id="8" name="TextBox 7">
            <a:extLst>
              <a:ext uri="{FF2B5EF4-FFF2-40B4-BE49-F238E27FC236}">
                <a16:creationId xmlns:a16="http://schemas.microsoft.com/office/drawing/2014/main" id="{2CD2B1E5-F221-433F-9C7E-38F175080499}"/>
              </a:ext>
            </a:extLst>
          </p:cNvPr>
          <p:cNvSpPr txBox="1"/>
          <p:nvPr/>
        </p:nvSpPr>
        <p:spPr>
          <a:xfrm>
            <a:off x="9922131" y="3238409"/>
            <a:ext cx="1107996" cy="369332"/>
          </a:xfrm>
          <a:prstGeom prst="rect">
            <a:avLst/>
          </a:prstGeom>
          <a:noFill/>
        </p:spPr>
        <p:txBody>
          <a:bodyPr wrap="none" rtlCol="0">
            <a:spAutoFit/>
          </a:bodyPr>
          <a:lstStyle/>
          <a:p>
            <a:r>
              <a:rPr lang="zh-CN" altLang="en-US"/>
              <a:t>候选区块</a:t>
            </a:r>
          </a:p>
        </p:txBody>
      </p:sp>
    </p:spTree>
    <p:extLst>
      <p:ext uri="{BB962C8B-B14F-4D97-AF65-F5344CB8AC3E}">
        <p14:creationId xmlns:p14="http://schemas.microsoft.com/office/powerpoint/2010/main" val="306960133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8F539B-E717-4CE5-A52A-D603867FD3C8}"/>
              </a:ext>
            </a:extLst>
          </p:cNvPr>
          <p:cNvSpPr>
            <a:spLocks noGrp="1"/>
          </p:cNvSpPr>
          <p:nvPr>
            <p:ph type="title"/>
          </p:nvPr>
        </p:nvSpPr>
        <p:spPr/>
        <p:txBody>
          <a:bodyPr/>
          <a:lstStyle/>
          <a:p>
            <a:r>
              <a:rPr lang="zh-CN" altLang="en-US"/>
              <a:t>区块链：全流程梳理</a:t>
            </a:r>
          </a:p>
        </p:txBody>
      </p:sp>
      <p:sp>
        <p:nvSpPr>
          <p:cNvPr id="3" name="Content Placeholder 2">
            <a:extLst>
              <a:ext uri="{FF2B5EF4-FFF2-40B4-BE49-F238E27FC236}">
                <a16:creationId xmlns:a16="http://schemas.microsoft.com/office/drawing/2014/main" id="{E695AFFF-6975-4167-B4BF-E83024FEF319}"/>
              </a:ext>
            </a:extLst>
          </p:cNvPr>
          <p:cNvSpPr>
            <a:spLocks noGrp="1"/>
          </p:cNvSpPr>
          <p:nvPr>
            <p:ph idx="1"/>
          </p:nvPr>
        </p:nvSpPr>
        <p:spPr/>
        <p:txBody>
          <a:bodyPr/>
          <a:lstStyle/>
          <a:p>
            <a:pPr marL="342900" indent="-342900">
              <a:buFont typeface="+mj-lt"/>
              <a:buAutoNum type="arabicPeriod" startAt="2"/>
            </a:pPr>
            <a:r>
              <a:rPr lang="zh-CN" altLang="en-US" b="1">
                <a:solidFill>
                  <a:schemeClr val="accent1">
                    <a:lumMod val="75000"/>
                  </a:schemeClr>
                </a:solidFill>
              </a:rPr>
              <a:t>寻找</a:t>
            </a:r>
            <a:r>
              <a:rPr lang="en-US" altLang="zh-CN" b="1">
                <a:solidFill>
                  <a:schemeClr val="accent1">
                    <a:lumMod val="75000"/>
                  </a:schemeClr>
                </a:solidFill>
              </a:rPr>
              <a:t>Nonce</a:t>
            </a:r>
            <a:r>
              <a:rPr lang="zh-CN" altLang="en-US" b="1">
                <a:solidFill>
                  <a:schemeClr val="accent1">
                    <a:lumMod val="75000"/>
                  </a:schemeClr>
                </a:solidFill>
              </a:rPr>
              <a:t>（挖矿）</a:t>
            </a:r>
            <a:endParaRPr lang="en-US" altLang="zh-CN" b="1">
              <a:solidFill>
                <a:schemeClr val="accent1">
                  <a:lumMod val="75000"/>
                </a:schemeClr>
              </a:solidFill>
            </a:endParaRPr>
          </a:p>
          <a:p>
            <a:r>
              <a:rPr lang="zh-CN" altLang="en-US" sz="1600"/>
              <a:t>矿工们不停尝试</a:t>
            </a:r>
            <a:r>
              <a:rPr lang="en-US" altLang="zh-CN" sz="1600"/>
              <a:t>Nonce</a:t>
            </a:r>
            <a:r>
              <a:rPr lang="zh-CN" altLang="en-US" sz="1600"/>
              <a:t>值，第一个找出合格</a:t>
            </a:r>
            <a:r>
              <a:rPr lang="en-US" altLang="zh-CN" sz="1600"/>
              <a:t>Nonce</a:t>
            </a:r>
            <a:r>
              <a:rPr lang="zh-CN" altLang="en-US" sz="1600"/>
              <a:t>值的矿工得到了候选区块的打包权。</a:t>
            </a:r>
            <a:endParaRPr lang="en-US" altLang="zh-CN" sz="1600"/>
          </a:p>
          <a:p>
            <a:r>
              <a:rPr lang="zh-CN" altLang="en-US" sz="1600"/>
              <a:t>具体寻找</a:t>
            </a:r>
            <a:r>
              <a:rPr lang="en-US" altLang="zh-CN" sz="1600"/>
              <a:t>Nonce</a:t>
            </a:r>
            <a:r>
              <a:rPr lang="zh-CN" altLang="en-US" sz="1600"/>
              <a:t>的过程在前面已经介绍过，总得来说，就是在区块编号和数据不变的情况下，尝试不同的</a:t>
            </a:r>
            <a:r>
              <a:rPr lang="en-US" altLang="zh-CN" sz="1600"/>
              <a:t>Nonce</a:t>
            </a:r>
            <a:r>
              <a:rPr lang="zh-CN" altLang="en-US" sz="1600"/>
              <a:t>值。拥有合格</a:t>
            </a:r>
            <a:r>
              <a:rPr lang="en-US" altLang="zh-CN" sz="1600"/>
              <a:t>Nonce</a:t>
            </a:r>
            <a:r>
              <a:rPr lang="zh-CN" altLang="en-US" sz="1600"/>
              <a:t>值所生成的哈希值能够满足开头有若干个</a:t>
            </a:r>
            <a:r>
              <a:rPr lang="en-US" altLang="zh-CN" sz="1600"/>
              <a:t>0</a:t>
            </a:r>
            <a:r>
              <a:rPr lang="zh-CN" altLang="en-US" sz="1600"/>
              <a:t>的格式要求。</a:t>
            </a:r>
            <a:endParaRPr lang="en-US" altLang="zh-CN" sz="1600"/>
          </a:p>
        </p:txBody>
      </p:sp>
    </p:spTree>
    <p:extLst>
      <p:ext uri="{BB962C8B-B14F-4D97-AF65-F5344CB8AC3E}">
        <p14:creationId xmlns:p14="http://schemas.microsoft.com/office/powerpoint/2010/main" val="100694842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8F539B-E717-4CE5-A52A-D603867FD3C8}"/>
              </a:ext>
            </a:extLst>
          </p:cNvPr>
          <p:cNvSpPr>
            <a:spLocks noGrp="1"/>
          </p:cNvSpPr>
          <p:nvPr>
            <p:ph type="title"/>
          </p:nvPr>
        </p:nvSpPr>
        <p:spPr/>
        <p:txBody>
          <a:bodyPr/>
          <a:lstStyle/>
          <a:p>
            <a:r>
              <a:rPr lang="zh-CN" altLang="en-US"/>
              <a:t>区块链：全流程梳理</a:t>
            </a:r>
          </a:p>
        </p:txBody>
      </p:sp>
      <p:sp>
        <p:nvSpPr>
          <p:cNvPr id="3" name="Content Placeholder 2">
            <a:extLst>
              <a:ext uri="{FF2B5EF4-FFF2-40B4-BE49-F238E27FC236}">
                <a16:creationId xmlns:a16="http://schemas.microsoft.com/office/drawing/2014/main" id="{E695AFFF-6975-4167-B4BF-E83024FEF319}"/>
              </a:ext>
            </a:extLst>
          </p:cNvPr>
          <p:cNvSpPr>
            <a:spLocks noGrp="1"/>
          </p:cNvSpPr>
          <p:nvPr>
            <p:ph idx="1"/>
          </p:nvPr>
        </p:nvSpPr>
        <p:spPr/>
        <p:txBody>
          <a:bodyPr/>
          <a:lstStyle/>
          <a:p>
            <a:pPr marL="342900" indent="-342900">
              <a:buFont typeface="+mj-lt"/>
              <a:buAutoNum type="arabicPeriod" startAt="3"/>
            </a:pPr>
            <a:r>
              <a:rPr lang="zh-CN" altLang="en-US" b="1">
                <a:solidFill>
                  <a:schemeClr val="accent1">
                    <a:lumMod val="75000"/>
                  </a:schemeClr>
                </a:solidFill>
              </a:rPr>
              <a:t>广播</a:t>
            </a:r>
            <a:endParaRPr lang="en-US" altLang="zh-CN" b="1">
              <a:solidFill>
                <a:schemeClr val="accent1">
                  <a:lumMod val="75000"/>
                </a:schemeClr>
              </a:solidFill>
            </a:endParaRPr>
          </a:p>
          <a:p>
            <a:r>
              <a:rPr lang="zh-CN" altLang="en-US" sz="1600"/>
              <a:t>一旦找到合格的</a:t>
            </a:r>
            <a:r>
              <a:rPr lang="en-US" altLang="zh-CN" sz="1600"/>
              <a:t>Nonce</a:t>
            </a:r>
            <a:r>
              <a:rPr lang="zh-CN" altLang="en-US" sz="1600"/>
              <a:t>，这个</a:t>
            </a:r>
            <a:r>
              <a:rPr lang="en-US" altLang="zh-CN" sz="1600"/>
              <a:t>Nonce</a:t>
            </a:r>
            <a:r>
              <a:rPr lang="zh-CN" altLang="en-US" sz="1600"/>
              <a:t>的发现者就会把候选区块广播到全网，交由其他节点审核。</a:t>
            </a:r>
            <a:endParaRPr lang="en-US" altLang="zh-CN" sz="1600"/>
          </a:p>
          <a:p>
            <a:endParaRPr lang="en-US" altLang="zh-CN" sz="1600"/>
          </a:p>
          <a:p>
            <a:r>
              <a:rPr lang="zh-CN" altLang="en-US" sz="1600"/>
              <a:t>节点之间传播广播的方式是“</a:t>
            </a:r>
            <a:r>
              <a:rPr lang="en-US" altLang="zh-CN" sz="1600" b="1">
                <a:solidFill>
                  <a:schemeClr val="accent5">
                    <a:lumMod val="75000"/>
                  </a:schemeClr>
                </a:solidFill>
                <a:hlinkClick r:id="rId2" action="ppaction://hlinksldjump"/>
              </a:rPr>
              <a:t>P2P</a:t>
            </a:r>
            <a:r>
              <a:rPr lang="zh-CN" altLang="en-US" sz="1600" b="1">
                <a:solidFill>
                  <a:schemeClr val="accent5">
                    <a:lumMod val="75000"/>
                  </a:schemeClr>
                </a:solidFill>
                <a:hlinkClick r:id="rId2" action="ppaction://hlinksldjump"/>
              </a:rPr>
              <a:t>网络</a:t>
            </a:r>
            <a:r>
              <a:rPr lang="zh-CN" altLang="en-US" sz="1600" b="1">
                <a:solidFill>
                  <a:schemeClr val="accent5">
                    <a:lumMod val="75000"/>
                  </a:schemeClr>
                </a:solidFill>
              </a:rPr>
              <a:t>（后面有讲）</a:t>
            </a:r>
            <a:r>
              <a:rPr lang="zh-CN" altLang="en-US" sz="1600"/>
              <a:t>”</a:t>
            </a:r>
            <a:endParaRPr lang="en-US" altLang="zh-CN" sz="1600"/>
          </a:p>
          <a:p>
            <a:endParaRPr lang="en-US" altLang="zh-CN" sz="1600"/>
          </a:p>
        </p:txBody>
      </p:sp>
    </p:spTree>
    <p:extLst>
      <p:ext uri="{BB962C8B-B14F-4D97-AF65-F5344CB8AC3E}">
        <p14:creationId xmlns:p14="http://schemas.microsoft.com/office/powerpoint/2010/main" val="3725768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8F539B-E717-4CE5-A52A-D603867FD3C8}"/>
              </a:ext>
            </a:extLst>
          </p:cNvPr>
          <p:cNvSpPr>
            <a:spLocks noGrp="1"/>
          </p:cNvSpPr>
          <p:nvPr>
            <p:ph type="title"/>
          </p:nvPr>
        </p:nvSpPr>
        <p:spPr/>
        <p:txBody>
          <a:bodyPr/>
          <a:lstStyle/>
          <a:p>
            <a:r>
              <a:rPr lang="zh-CN" altLang="en-US"/>
              <a:t>区块链：全流程梳理</a:t>
            </a:r>
          </a:p>
        </p:txBody>
      </p:sp>
      <p:sp>
        <p:nvSpPr>
          <p:cNvPr id="3" name="Content Placeholder 2">
            <a:extLst>
              <a:ext uri="{FF2B5EF4-FFF2-40B4-BE49-F238E27FC236}">
                <a16:creationId xmlns:a16="http://schemas.microsoft.com/office/drawing/2014/main" id="{E695AFFF-6975-4167-B4BF-E83024FEF319}"/>
              </a:ext>
            </a:extLst>
          </p:cNvPr>
          <p:cNvSpPr>
            <a:spLocks noGrp="1"/>
          </p:cNvSpPr>
          <p:nvPr>
            <p:ph idx="1"/>
          </p:nvPr>
        </p:nvSpPr>
        <p:spPr/>
        <p:txBody>
          <a:bodyPr/>
          <a:lstStyle/>
          <a:p>
            <a:pPr marL="342900" indent="-342900">
              <a:buFont typeface="+mj-lt"/>
              <a:buAutoNum type="arabicPeriod" startAt="4"/>
            </a:pPr>
            <a:r>
              <a:rPr lang="zh-CN" altLang="en-US" b="1">
                <a:solidFill>
                  <a:schemeClr val="accent1">
                    <a:lumMod val="75000"/>
                  </a:schemeClr>
                </a:solidFill>
              </a:rPr>
              <a:t>审核通过（涉及到之后小节的内容，之后再讲）</a:t>
            </a:r>
            <a:endParaRPr lang="en-US" altLang="zh-CN" b="1">
              <a:solidFill>
                <a:schemeClr val="accent1">
                  <a:lumMod val="75000"/>
                </a:schemeClr>
              </a:solidFill>
            </a:endParaRPr>
          </a:p>
          <a:p>
            <a:r>
              <a:rPr lang="zh-CN" altLang="en-US" sz="1600"/>
              <a:t>其他节点接收到候选区块之后，会做两件事情：</a:t>
            </a:r>
            <a:endParaRPr lang="en-US" altLang="zh-CN" sz="1600"/>
          </a:p>
          <a:p>
            <a:pPr marL="0" indent="0">
              <a:buNone/>
            </a:pPr>
            <a:r>
              <a:rPr lang="en-US" altLang="zh-CN" sz="1600"/>
              <a:t>	1) </a:t>
            </a:r>
            <a:r>
              <a:rPr lang="zh-CN" altLang="en-US" sz="1600"/>
              <a:t>检查交易记录是否合法</a:t>
            </a:r>
            <a:endParaRPr lang="en-US" altLang="zh-CN" sz="1600"/>
          </a:p>
          <a:p>
            <a:pPr marL="0" indent="0">
              <a:buNone/>
            </a:pPr>
            <a:r>
              <a:rPr lang="en-US" altLang="zh-CN" sz="1600"/>
              <a:t>	2) </a:t>
            </a:r>
            <a:r>
              <a:rPr lang="zh-CN" altLang="en-US" sz="1600"/>
              <a:t>对候选区块求哈希值，检查哈希值是否足够</a:t>
            </a:r>
            <a:r>
              <a:rPr lang="en-US" altLang="zh-CN" sz="1600"/>
              <a:t>0</a:t>
            </a:r>
            <a:r>
              <a:rPr lang="zh-CN" altLang="en-US" sz="1600"/>
              <a:t>开头</a:t>
            </a:r>
            <a:endParaRPr lang="en-US" altLang="zh-CN" sz="1600"/>
          </a:p>
          <a:p>
            <a:endParaRPr lang="en-US" altLang="zh-CN" sz="1600"/>
          </a:p>
          <a:p>
            <a:r>
              <a:rPr lang="zh-CN" altLang="en-US" sz="1600"/>
              <a:t>如果都检查合格，这个节点就会对候选区块表示支持。表示支持的方式就是将这个区块的哈希值放入下一代候选区块中。</a:t>
            </a:r>
            <a:endParaRPr lang="en-US" altLang="zh-CN" sz="1600"/>
          </a:p>
          <a:p>
            <a:r>
              <a:rPr lang="zh-CN" altLang="en-US" sz="1600"/>
              <a:t>如果网络中大多数节点都这样做，那么这个区块的哈希值极有可能出现在 “找</a:t>
            </a:r>
            <a:r>
              <a:rPr lang="en-US" altLang="zh-CN" sz="1600"/>
              <a:t>Nonce</a:t>
            </a:r>
            <a:r>
              <a:rPr lang="zh-CN" altLang="en-US" sz="1600"/>
              <a:t>成功” 的区块中。</a:t>
            </a:r>
            <a:endParaRPr lang="en-US" altLang="zh-CN" sz="1600"/>
          </a:p>
          <a:p>
            <a:pPr marL="0" indent="0">
              <a:buNone/>
            </a:pPr>
            <a:r>
              <a:rPr lang="en-US" altLang="zh-CN" sz="1600"/>
              <a:t>    </a:t>
            </a:r>
            <a:r>
              <a:rPr lang="zh-CN" altLang="en-US" sz="1600"/>
              <a:t>（假如有人故意制造一个错误的区块，由于得不到大多数人的支持，这个区块是发展不下去的）</a:t>
            </a:r>
            <a:endParaRPr lang="en-US" altLang="zh-CN" sz="1600"/>
          </a:p>
          <a:p>
            <a:endParaRPr lang="en-US" altLang="zh-CN" sz="1600"/>
          </a:p>
          <a:p>
            <a:r>
              <a:rPr lang="zh-CN" altLang="en-US" sz="1600"/>
              <a:t>最后，如果区块打包成功，矿工得到比特币和区块中交易的手续费作为奖励。之后再进入下一轮的循环。</a:t>
            </a:r>
            <a:endParaRPr lang="en-US" altLang="zh-CN" sz="1600"/>
          </a:p>
          <a:p>
            <a:endParaRPr lang="en-US" altLang="zh-CN" sz="1600"/>
          </a:p>
        </p:txBody>
      </p:sp>
    </p:spTree>
    <p:extLst>
      <p:ext uri="{BB962C8B-B14F-4D97-AF65-F5344CB8AC3E}">
        <p14:creationId xmlns:p14="http://schemas.microsoft.com/office/powerpoint/2010/main" val="303869796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EF26B-3661-45C1-9BB5-FB7B9769B710}"/>
              </a:ext>
            </a:extLst>
          </p:cNvPr>
          <p:cNvSpPr>
            <a:spLocks noGrp="1"/>
          </p:cNvSpPr>
          <p:nvPr>
            <p:ph type="title"/>
          </p:nvPr>
        </p:nvSpPr>
        <p:spPr/>
        <p:txBody>
          <a:bodyPr/>
          <a:lstStyle/>
          <a:p>
            <a:r>
              <a:rPr lang="zh-CN" altLang="en-US"/>
              <a:t>区块链：区块间的链接</a:t>
            </a:r>
          </a:p>
        </p:txBody>
      </p:sp>
      <p:sp>
        <p:nvSpPr>
          <p:cNvPr id="3" name="Content Placeholder 2">
            <a:extLst>
              <a:ext uri="{FF2B5EF4-FFF2-40B4-BE49-F238E27FC236}">
                <a16:creationId xmlns:a16="http://schemas.microsoft.com/office/drawing/2014/main" id="{B17B184A-CFE6-4ED9-B47F-DA066CBC97AF}"/>
              </a:ext>
            </a:extLst>
          </p:cNvPr>
          <p:cNvSpPr>
            <a:spLocks noGrp="1"/>
          </p:cNvSpPr>
          <p:nvPr>
            <p:ph idx="1"/>
          </p:nvPr>
        </p:nvSpPr>
        <p:spPr>
          <a:xfrm>
            <a:off x="266700" y="851406"/>
            <a:ext cx="11839956" cy="2413002"/>
          </a:xfrm>
        </p:spPr>
        <p:txBody>
          <a:bodyPr>
            <a:normAutofit fontScale="92500" lnSpcReduction="10000"/>
          </a:bodyPr>
          <a:lstStyle/>
          <a:p>
            <a:r>
              <a:rPr lang="zh-CN" altLang="en-US"/>
              <a:t>经过了全网审核，一个区块打包完成。区块生成一个整体哈希值（块哈希）。生成块哈希采用了 </a:t>
            </a:r>
            <a:r>
              <a:rPr lang="en-US" altLang="zh-CN" b="1">
                <a:hlinkClick r:id="rId2" action="ppaction://hlinksldjump"/>
              </a:rPr>
              <a:t>Merkle</a:t>
            </a:r>
            <a:r>
              <a:rPr lang="zh-CN" altLang="en-US" b="1">
                <a:hlinkClick r:id="rId2" action="ppaction://hlinksldjump"/>
              </a:rPr>
              <a:t>树</a:t>
            </a:r>
            <a:r>
              <a:rPr lang="zh-CN" altLang="en-US" sz="1800" b="1">
                <a:solidFill>
                  <a:schemeClr val="accent5">
                    <a:lumMod val="75000"/>
                  </a:schemeClr>
                </a:solidFill>
              </a:rPr>
              <a:t>（后面有讲）</a:t>
            </a:r>
            <a:r>
              <a:rPr lang="zh-CN" altLang="en-US" b="1"/>
              <a:t> </a:t>
            </a:r>
            <a:r>
              <a:rPr lang="zh-CN" altLang="en-US"/>
              <a:t>结构。</a:t>
            </a:r>
            <a:endParaRPr lang="en-US" altLang="zh-CN"/>
          </a:p>
          <a:p>
            <a:r>
              <a:rPr lang="zh-CN" altLang="en-US"/>
              <a:t>当前这个哈希值将被记录在下一个区块中。</a:t>
            </a:r>
            <a:endParaRPr lang="en-US" altLang="zh-CN"/>
          </a:p>
          <a:p>
            <a:r>
              <a:rPr lang="zh-CN" altLang="en-US"/>
              <a:t>假如，区块</a:t>
            </a:r>
            <a:r>
              <a:rPr lang="en-US" altLang="zh-CN"/>
              <a:t>10</a:t>
            </a:r>
            <a:r>
              <a:rPr lang="zh-CN" altLang="en-US"/>
              <a:t>的数据被篡改了，那么区块</a:t>
            </a:r>
            <a:r>
              <a:rPr lang="en-US" altLang="zh-CN"/>
              <a:t>10</a:t>
            </a:r>
            <a:r>
              <a:rPr lang="zh-CN" altLang="en-US"/>
              <a:t>被修改后的哈希值，就会和区块</a:t>
            </a:r>
            <a:r>
              <a:rPr lang="en-US" altLang="zh-CN"/>
              <a:t>11</a:t>
            </a:r>
            <a:r>
              <a:rPr lang="zh-CN" altLang="en-US"/>
              <a:t>的前指针（保存的上一个区块的哈希值）就会不匹配，因此很容易发现数据被篡改。</a:t>
            </a:r>
            <a:endParaRPr lang="en-US" altLang="zh-CN"/>
          </a:p>
          <a:p>
            <a:r>
              <a:rPr lang="zh-CN" altLang="en-US"/>
              <a:t>打包后，矿工会在一定时间内，为区块盖上 </a:t>
            </a:r>
            <a:r>
              <a:rPr lang="zh-CN" altLang="en-US" b="1">
                <a:hlinkClick r:id="rId3" action="ppaction://hlinksldjump"/>
              </a:rPr>
              <a:t>时间戳</a:t>
            </a:r>
            <a:r>
              <a:rPr lang="zh-CN" altLang="en-US" sz="1800" b="1">
                <a:solidFill>
                  <a:schemeClr val="accent5">
                    <a:lumMod val="75000"/>
                  </a:schemeClr>
                </a:solidFill>
              </a:rPr>
              <a:t>（后面有讲） </a:t>
            </a:r>
            <a:r>
              <a:rPr lang="zh-CN" altLang="en-US"/>
              <a:t>。</a:t>
            </a:r>
            <a:endParaRPr lang="en-US" altLang="zh-CN"/>
          </a:p>
        </p:txBody>
      </p:sp>
      <p:pic>
        <p:nvPicPr>
          <p:cNvPr id="34" name="Picture 33">
            <a:extLst>
              <a:ext uri="{FF2B5EF4-FFF2-40B4-BE49-F238E27FC236}">
                <a16:creationId xmlns:a16="http://schemas.microsoft.com/office/drawing/2014/main" id="{B026508D-8034-4EB7-B547-7C6088C175B2}"/>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2057716" y="3132564"/>
            <a:ext cx="8538430" cy="3637995"/>
          </a:xfrm>
          <a:prstGeom prst="rect">
            <a:avLst/>
          </a:prstGeom>
        </p:spPr>
      </p:pic>
    </p:spTree>
    <p:extLst>
      <p:ext uri="{BB962C8B-B14F-4D97-AF65-F5344CB8AC3E}">
        <p14:creationId xmlns:p14="http://schemas.microsoft.com/office/powerpoint/2010/main" val="3074075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iṣlîḍé"/>
        <p:cNvGrpSpPr/>
        <p:nvPr/>
      </p:nvGrpSpPr>
      <p:grpSpPr>
        <a:xfrm>
          <a:off x="0" y="0"/>
          <a:ext cx="0" cy="0"/>
          <a:chOff x="0" y="0"/>
          <a:chExt cx="0" cy="0"/>
        </a:xfrm>
      </p:grpSpPr>
      <p:sp>
        <p:nvSpPr>
          <p:cNvPr id="5" name="îsľiḓé"/>
          <p:cNvSpPr>
            <a:spLocks noGrp="1"/>
          </p:cNvSpPr>
          <p:nvPr>
            <p:ph type="title"/>
          </p:nvPr>
        </p:nvSpPr>
        <p:spPr/>
        <p:txBody>
          <a:bodyPr/>
          <a:lstStyle/>
          <a:p>
            <a:r>
              <a:rPr lang="zh-CN" altLang="en-US">
                <a:solidFill>
                  <a:schemeClr val="accent1"/>
                </a:solidFill>
                <a:sym typeface="+mn-lt"/>
              </a:rPr>
              <a:t>补充知识点：</a:t>
            </a:r>
            <a:r>
              <a:rPr lang="zh-CN" altLang="en-US">
                <a:solidFill>
                  <a:schemeClr val="accent1"/>
                </a:solidFill>
              </a:rPr>
              <a:t>共识机制</a:t>
            </a:r>
            <a:endParaRPr lang="zh-CN" altLang="en-US" dirty="0">
              <a:solidFill>
                <a:schemeClr val="accent1"/>
              </a:solidFill>
            </a:endParaRPr>
          </a:p>
        </p:txBody>
      </p:sp>
      <p:sp>
        <p:nvSpPr>
          <p:cNvPr id="9" name="ïŝľîḓe">
            <a:extLst>
              <a:ext uri="{FF2B5EF4-FFF2-40B4-BE49-F238E27FC236}">
                <a16:creationId xmlns:a16="http://schemas.microsoft.com/office/drawing/2014/main" id="{04F69230-F3A6-4586-9371-A858F4763E9F}"/>
              </a:ext>
            </a:extLst>
          </p:cNvPr>
          <p:cNvSpPr txBox="1"/>
          <p:nvPr/>
        </p:nvSpPr>
        <p:spPr>
          <a:xfrm>
            <a:off x="753604" y="1790699"/>
            <a:ext cx="1023516" cy="889909"/>
          </a:xfrm>
          <a:prstGeom prst="rect">
            <a:avLst/>
          </a:prstGeom>
          <a:noFill/>
          <a:ln w="117475">
            <a:noFill/>
          </a:ln>
        </p:spPr>
        <p:txBody>
          <a:bodyPr wrap="none" rtlCol="0">
            <a:prstTxWarp prst="textPlain">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100" normalizeH="0" baseline="0" noProof="0">
                <a:ln>
                  <a:noFill/>
                </a:ln>
                <a:solidFill>
                  <a:srgbClr val="3E81C3"/>
                </a:solidFill>
                <a:effectLst/>
                <a:uLnTx/>
                <a:uFillTx/>
                <a:latin typeface="Impact" panose="020B0806030902050204" pitchFamily="34" charset="0"/>
                <a:ea typeface="微软雅黑"/>
                <a:cs typeface="Arial" panose="020B0604020202020204" pitchFamily="34" charset="0"/>
              </a:rPr>
              <a:t>/</a:t>
            </a:r>
            <a:r>
              <a:rPr kumimoji="0" lang="en-US" altLang="zh-CN" sz="100" b="0" i="0" u="none" strike="noStrike" kern="1200" cap="none" spc="100" normalizeH="0" baseline="0" noProof="0">
                <a:ln>
                  <a:noFill/>
                </a:ln>
                <a:solidFill>
                  <a:srgbClr val="3E81C3"/>
                </a:solidFill>
                <a:effectLst/>
                <a:uLnTx/>
                <a:uFillTx/>
                <a:latin typeface="Impact" panose="020B0806030902050204" pitchFamily="34" charset="0"/>
                <a:ea typeface="微软雅黑"/>
                <a:cs typeface="Arial" panose="020B0604020202020204" pitchFamily="34" charset="0"/>
              </a:rPr>
              <a:t> </a:t>
            </a:r>
            <a:r>
              <a:rPr kumimoji="0" lang="en-US" altLang="zh-CN" sz="1800" b="0" i="0" u="none" strike="noStrike" kern="1200" cap="none" spc="100" normalizeH="0" baseline="0" noProof="0">
                <a:ln>
                  <a:noFill/>
                </a:ln>
                <a:solidFill>
                  <a:srgbClr val="3E81C3"/>
                </a:solidFill>
                <a:effectLst/>
                <a:uLnTx/>
                <a:uFillTx/>
                <a:latin typeface="Impact" panose="020B0806030902050204" pitchFamily="34" charset="0"/>
                <a:ea typeface="微软雅黑"/>
                <a:cs typeface="Arial" panose="020B0604020202020204" pitchFamily="34" charset="0"/>
              </a:rPr>
              <a:t>05</a:t>
            </a:r>
            <a:endParaRPr kumimoji="0" lang="zh-CN" altLang="en-US" sz="1800" b="0" i="0" u="none" strike="noStrike" kern="1200" cap="none" spc="100" normalizeH="0" baseline="0" noProof="0" dirty="0">
              <a:ln>
                <a:noFill/>
              </a:ln>
              <a:solidFill>
                <a:srgbClr val="3E81C3"/>
              </a:solidFill>
              <a:effectLst/>
              <a:uLnTx/>
              <a:uFillTx/>
              <a:latin typeface="Impact" panose="020B0806030902050204" pitchFamily="34" charset="0"/>
              <a:ea typeface="微软雅黑"/>
              <a:cs typeface="Arial" panose="020B0604020202020204" pitchFamily="34" charset="0"/>
            </a:endParaRPr>
          </a:p>
        </p:txBody>
      </p:sp>
    </p:spTree>
    <p:custDataLst>
      <p:tags r:id="rId2"/>
    </p:custDataLst>
    <p:extLst>
      <p:ext uri="{BB962C8B-B14F-4D97-AF65-F5344CB8AC3E}">
        <p14:creationId xmlns:p14="http://schemas.microsoft.com/office/powerpoint/2010/main" val="388871895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B1AB8D-B7DE-4E55-BCE6-90CCF74CDCDF}"/>
              </a:ext>
            </a:extLst>
          </p:cNvPr>
          <p:cNvSpPr>
            <a:spLocks noGrp="1"/>
          </p:cNvSpPr>
          <p:nvPr>
            <p:ph type="title"/>
          </p:nvPr>
        </p:nvSpPr>
        <p:spPr/>
        <p:txBody>
          <a:bodyPr/>
          <a:lstStyle/>
          <a:p>
            <a:r>
              <a:rPr lang="zh-CN" altLang="en-US"/>
              <a:t>共识机制</a:t>
            </a:r>
          </a:p>
        </p:txBody>
      </p:sp>
      <p:sp>
        <p:nvSpPr>
          <p:cNvPr id="3" name="Content Placeholder 2">
            <a:extLst>
              <a:ext uri="{FF2B5EF4-FFF2-40B4-BE49-F238E27FC236}">
                <a16:creationId xmlns:a16="http://schemas.microsoft.com/office/drawing/2014/main" id="{5B9BAAC4-9015-4434-AEF2-A0E4AD840CCB}"/>
              </a:ext>
            </a:extLst>
          </p:cNvPr>
          <p:cNvSpPr>
            <a:spLocks noGrp="1"/>
          </p:cNvSpPr>
          <p:nvPr>
            <p:ph idx="1"/>
          </p:nvPr>
        </p:nvSpPr>
        <p:spPr/>
        <p:txBody>
          <a:bodyPr>
            <a:normAutofit/>
          </a:bodyPr>
          <a:lstStyle/>
          <a:p>
            <a:r>
              <a:rPr lang="zh-CN" altLang="en-US"/>
              <a:t>对区块顺序和归属达成统一看法的机制，通俗来说就是挖矿的游戏规则，最后通过设套规则判断当前区块属于哪个矿工挖出。</a:t>
            </a:r>
          </a:p>
          <a:p>
            <a:endParaRPr lang="en-US" altLang="zh-CN"/>
          </a:p>
          <a:p>
            <a:r>
              <a:rPr lang="zh-CN" altLang="en-US"/>
              <a:t>当前一共有三种共识机制，分别是：</a:t>
            </a:r>
            <a:endParaRPr lang="en-US" altLang="zh-CN"/>
          </a:p>
          <a:p>
            <a:pPr marL="342900" indent="-342900">
              <a:buFont typeface="+mj-lt"/>
              <a:buAutoNum type="arabicPeriod"/>
            </a:pPr>
            <a:r>
              <a:rPr lang="zh-CN" altLang="en-US" b="1">
                <a:solidFill>
                  <a:schemeClr val="accent1">
                    <a:lumMod val="75000"/>
                  </a:schemeClr>
                </a:solidFill>
              </a:rPr>
              <a:t>工作量证明（</a:t>
            </a:r>
            <a:r>
              <a:rPr lang="en-US" altLang="zh-CN" b="1">
                <a:solidFill>
                  <a:schemeClr val="accent1">
                    <a:lumMod val="75000"/>
                  </a:schemeClr>
                </a:solidFill>
              </a:rPr>
              <a:t>Proof of Work)</a:t>
            </a:r>
          </a:p>
          <a:p>
            <a:pPr marL="342900" indent="-342900">
              <a:buFont typeface="+mj-lt"/>
              <a:buAutoNum type="arabicPeriod"/>
            </a:pPr>
            <a:r>
              <a:rPr lang="zh-CN" altLang="en-US" b="1">
                <a:solidFill>
                  <a:schemeClr val="accent1">
                    <a:lumMod val="75000"/>
                  </a:schemeClr>
                </a:solidFill>
              </a:rPr>
              <a:t>股权证明（</a:t>
            </a:r>
            <a:r>
              <a:rPr lang="en-US" altLang="zh-CN" b="1">
                <a:solidFill>
                  <a:schemeClr val="accent1">
                    <a:lumMod val="75000"/>
                  </a:schemeClr>
                </a:solidFill>
              </a:rPr>
              <a:t>POS Proof of</a:t>
            </a:r>
            <a:r>
              <a:rPr lang="zh-CN" altLang="en-US" b="1">
                <a:solidFill>
                  <a:schemeClr val="accent1">
                    <a:lumMod val="75000"/>
                  </a:schemeClr>
                </a:solidFill>
              </a:rPr>
              <a:t> </a:t>
            </a:r>
            <a:r>
              <a:rPr lang="en-US" altLang="zh-CN" b="1">
                <a:solidFill>
                  <a:schemeClr val="accent1">
                    <a:lumMod val="75000"/>
                  </a:schemeClr>
                </a:solidFill>
              </a:rPr>
              <a:t>Stake</a:t>
            </a:r>
            <a:r>
              <a:rPr lang="zh-CN" altLang="en-US" b="1">
                <a:solidFill>
                  <a:schemeClr val="accent1">
                    <a:lumMod val="75000"/>
                  </a:schemeClr>
                </a:solidFill>
              </a:rPr>
              <a:t>）</a:t>
            </a:r>
            <a:endParaRPr lang="en-US" altLang="zh-CN" b="1">
              <a:solidFill>
                <a:schemeClr val="accent1">
                  <a:lumMod val="75000"/>
                </a:schemeClr>
              </a:solidFill>
            </a:endParaRPr>
          </a:p>
          <a:p>
            <a:pPr marL="342900" indent="-342900">
              <a:buFont typeface="+mj-lt"/>
              <a:buAutoNum type="arabicPeriod"/>
            </a:pPr>
            <a:r>
              <a:rPr lang="zh-CN" altLang="en-US" b="1">
                <a:solidFill>
                  <a:schemeClr val="accent1">
                    <a:lumMod val="75000"/>
                  </a:schemeClr>
                </a:solidFill>
              </a:rPr>
              <a:t>委托权益证明（</a:t>
            </a:r>
            <a:r>
              <a:rPr lang="en-US" altLang="zh-CN" b="1">
                <a:solidFill>
                  <a:schemeClr val="accent1">
                    <a:lumMod val="75000"/>
                  </a:schemeClr>
                </a:solidFill>
              </a:rPr>
              <a:t>Delegated Proof of Stake</a:t>
            </a:r>
            <a:r>
              <a:rPr lang="zh-CN" altLang="en-US" b="1">
                <a:solidFill>
                  <a:schemeClr val="accent1">
                    <a:lumMod val="75000"/>
                  </a:schemeClr>
                </a:solidFill>
              </a:rPr>
              <a:t>）</a:t>
            </a:r>
            <a:endParaRPr lang="en-US" altLang="zh-CN" b="1">
              <a:solidFill>
                <a:schemeClr val="accent1">
                  <a:lumMod val="75000"/>
                </a:schemeClr>
              </a:solidFill>
            </a:endParaRPr>
          </a:p>
          <a:p>
            <a:endParaRPr lang="zh-CN" altLang="en-US"/>
          </a:p>
          <a:p>
            <a:endParaRPr lang="en-US" altLang="zh-CN"/>
          </a:p>
          <a:p>
            <a:pPr marL="342900" indent="-342900">
              <a:buFont typeface="+mj-lt"/>
              <a:buAutoNum type="arabicPeriod"/>
            </a:pPr>
            <a:endParaRPr lang="en-US" altLang="zh-CN"/>
          </a:p>
        </p:txBody>
      </p:sp>
    </p:spTree>
    <p:extLst>
      <p:ext uri="{BB962C8B-B14F-4D97-AF65-F5344CB8AC3E}">
        <p14:creationId xmlns:p14="http://schemas.microsoft.com/office/powerpoint/2010/main" val="198208763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B1AB8D-B7DE-4E55-BCE6-90CCF74CDCDF}"/>
              </a:ext>
            </a:extLst>
          </p:cNvPr>
          <p:cNvSpPr>
            <a:spLocks noGrp="1"/>
          </p:cNvSpPr>
          <p:nvPr>
            <p:ph type="title"/>
          </p:nvPr>
        </p:nvSpPr>
        <p:spPr/>
        <p:txBody>
          <a:bodyPr/>
          <a:lstStyle/>
          <a:p>
            <a:r>
              <a:rPr lang="zh-CN" altLang="en-US"/>
              <a:t>共识机制：工作量证明</a:t>
            </a:r>
          </a:p>
        </p:txBody>
      </p:sp>
      <p:sp>
        <p:nvSpPr>
          <p:cNvPr id="3" name="Content Placeholder 2">
            <a:extLst>
              <a:ext uri="{FF2B5EF4-FFF2-40B4-BE49-F238E27FC236}">
                <a16:creationId xmlns:a16="http://schemas.microsoft.com/office/drawing/2014/main" id="{5B9BAAC4-9015-4434-AEF2-A0E4AD840CCB}"/>
              </a:ext>
            </a:extLst>
          </p:cNvPr>
          <p:cNvSpPr>
            <a:spLocks noGrp="1"/>
          </p:cNvSpPr>
          <p:nvPr>
            <p:ph idx="1"/>
          </p:nvPr>
        </p:nvSpPr>
        <p:spPr/>
        <p:txBody>
          <a:bodyPr>
            <a:normAutofit/>
          </a:bodyPr>
          <a:lstStyle/>
          <a:p>
            <a:pPr marL="0" indent="0">
              <a:buNone/>
            </a:pPr>
            <a:r>
              <a:rPr lang="zh-CN" altLang="en-US" b="1">
                <a:solidFill>
                  <a:schemeClr val="accent1">
                    <a:lumMod val="75000"/>
                  </a:schemeClr>
                </a:solidFill>
              </a:rPr>
              <a:t>工作量证明（</a:t>
            </a:r>
            <a:r>
              <a:rPr lang="en-US" altLang="zh-CN" b="1">
                <a:solidFill>
                  <a:schemeClr val="accent1">
                    <a:lumMod val="75000"/>
                  </a:schemeClr>
                </a:solidFill>
              </a:rPr>
              <a:t>Proof of Work)</a:t>
            </a:r>
            <a:endParaRPr lang="en-US" altLang="zh-CN">
              <a:solidFill>
                <a:schemeClr val="accent1">
                  <a:lumMod val="75000"/>
                </a:schemeClr>
              </a:solidFill>
            </a:endParaRPr>
          </a:p>
          <a:p>
            <a:r>
              <a:rPr lang="zh-CN" altLang="en-US"/>
              <a:t>当前，比特币的共识机制就是</a:t>
            </a:r>
            <a:r>
              <a:rPr lang="zh-CN" altLang="en-US" b="1">
                <a:solidFill>
                  <a:schemeClr val="accent1">
                    <a:lumMod val="75000"/>
                  </a:schemeClr>
                </a:solidFill>
              </a:rPr>
              <a:t>工作量证明（</a:t>
            </a:r>
            <a:r>
              <a:rPr lang="en-US" altLang="zh-CN" b="1">
                <a:solidFill>
                  <a:schemeClr val="accent1">
                    <a:lumMod val="75000"/>
                  </a:schemeClr>
                </a:solidFill>
              </a:rPr>
              <a:t>Proof of Work)</a:t>
            </a:r>
            <a:r>
              <a:rPr lang="zh-CN" altLang="en-US"/>
              <a:t>，具体机制在前面已经介绍过了。</a:t>
            </a:r>
          </a:p>
          <a:p>
            <a:pPr marL="0" indent="0">
              <a:buNone/>
            </a:pPr>
            <a:r>
              <a:rPr lang="zh-CN" altLang="en-US"/>
              <a:t>    在这个机制中，工作量越大（算力越强），获得记账机会的几率就越高。</a:t>
            </a:r>
          </a:p>
          <a:p>
            <a:endParaRPr lang="en-US" altLang="zh-CN"/>
          </a:p>
          <a:p>
            <a:r>
              <a:rPr lang="zh-CN" altLang="en-US" b="1"/>
              <a:t>优点是</a:t>
            </a:r>
            <a:r>
              <a:rPr lang="zh-CN" altLang="en-US"/>
              <a:t>：完全去中心化，节点机会相对均等</a:t>
            </a:r>
          </a:p>
          <a:p>
            <a:r>
              <a:rPr lang="zh-CN" altLang="en-US" b="1"/>
              <a:t>缺点是</a:t>
            </a:r>
            <a:r>
              <a:rPr lang="zh-CN" altLang="en-US"/>
              <a:t>：造成大量的电力和算法的浪费（因为每个区块只能由一个矿工记账，这意味着其他矿工所做的努力都付诸东流了）</a:t>
            </a:r>
          </a:p>
          <a:p>
            <a:endParaRPr lang="en-US" altLang="zh-CN"/>
          </a:p>
        </p:txBody>
      </p:sp>
    </p:spTree>
    <p:extLst>
      <p:ext uri="{BB962C8B-B14F-4D97-AF65-F5344CB8AC3E}">
        <p14:creationId xmlns:p14="http://schemas.microsoft.com/office/powerpoint/2010/main" val="350712489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B1AB8D-B7DE-4E55-BCE6-90CCF74CDCDF}"/>
              </a:ext>
            </a:extLst>
          </p:cNvPr>
          <p:cNvSpPr>
            <a:spLocks noGrp="1"/>
          </p:cNvSpPr>
          <p:nvPr>
            <p:ph type="title"/>
          </p:nvPr>
        </p:nvSpPr>
        <p:spPr/>
        <p:txBody>
          <a:bodyPr/>
          <a:lstStyle/>
          <a:p>
            <a:r>
              <a:rPr lang="zh-CN" altLang="en-US"/>
              <a:t>共识机制：</a:t>
            </a:r>
            <a:r>
              <a:rPr lang="zh-CN" altLang="en-US" b="1"/>
              <a:t>股权证明</a:t>
            </a:r>
            <a:endParaRPr lang="zh-CN" altLang="en-US"/>
          </a:p>
        </p:txBody>
      </p:sp>
      <p:sp>
        <p:nvSpPr>
          <p:cNvPr id="3" name="Content Placeholder 2">
            <a:extLst>
              <a:ext uri="{FF2B5EF4-FFF2-40B4-BE49-F238E27FC236}">
                <a16:creationId xmlns:a16="http://schemas.microsoft.com/office/drawing/2014/main" id="{5B9BAAC4-9015-4434-AEF2-A0E4AD840CCB}"/>
              </a:ext>
            </a:extLst>
          </p:cNvPr>
          <p:cNvSpPr>
            <a:spLocks noGrp="1"/>
          </p:cNvSpPr>
          <p:nvPr>
            <p:ph idx="1"/>
          </p:nvPr>
        </p:nvSpPr>
        <p:spPr/>
        <p:txBody>
          <a:bodyPr>
            <a:normAutofit/>
          </a:bodyPr>
          <a:lstStyle/>
          <a:p>
            <a:pPr marL="0" indent="0">
              <a:buNone/>
            </a:pPr>
            <a:r>
              <a:rPr lang="zh-CN" altLang="en-US" b="1">
                <a:solidFill>
                  <a:schemeClr val="accent1">
                    <a:lumMod val="75000"/>
                  </a:schemeClr>
                </a:solidFill>
              </a:rPr>
              <a:t>股权证明 </a:t>
            </a:r>
            <a:r>
              <a:rPr lang="en-US" altLang="zh-CN" b="1">
                <a:solidFill>
                  <a:schemeClr val="accent1">
                    <a:lumMod val="75000"/>
                  </a:schemeClr>
                </a:solidFill>
              </a:rPr>
              <a:t>(POS Proof of Stake)</a:t>
            </a:r>
          </a:p>
          <a:p>
            <a:r>
              <a:rPr lang="en-US" altLang="zh-CN"/>
              <a:t>PoS</a:t>
            </a:r>
            <a:r>
              <a:rPr lang="zh-CN" altLang="en-US"/>
              <a:t>通过评估你持有代币的数量和时长</a:t>
            </a:r>
            <a:r>
              <a:rPr lang="zh-CN" altLang="en-US" b="1"/>
              <a:t>（类似积分，该积分等于 代币数量*持有时长）</a:t>
            </a:r>
            <a:r>
              <a:rPr lang="zh-CN" altLang="en-US"/>
              <a:t>，来降低挖矿难度，因此提高记账权的几率。一旦记账成功，之前的积分重新归</a:t>
            </a:r>
            <a:r>
              <a:rPr lang="en-US" altLang="zh-CN"/>
              <a:t>0</a:t>
            </a:r>
            <a:r>
              <a:rPr lang="zh-CN" altLang="en-US"/>
              <a:t>，然后重新开始积分。</a:t>
            </a:r>
            <a:endParaRPr lang="en-US" altLang="zh-CN"/>
          </a:p>
          <a:p>
            <a:r>
              <a:rPr lang="zh-CN" altLang="en-US"/>
              <a:t>这就类似于股票的分红制度，持有股权相对多的人能够获得更多的分红。</a:t>
            </a:r>
            <a:endParaRPr lang="en-US" altLang="zh-CN"/>
          </a:p>
          <a:p>
            <a:pPr marL="0" indent="0">
              <a:buNone/>
            </a:pPr>
            <a:endParaRPr lang="en-US" altLang="zh-CN"/>
          </a:p>
          <a:p>
            <a:r>
              <a:rPr lang="zh-CN" altLang="en-US" b="1"/>
              <a:t>优点</a:t>
            </a:r>
            <a:r>
              <a:rPr lang="zh-CN" altLang="en-US"/>
              <a:t>：缩短了共识达成时间，不再需要大量消耗电力去挖矿。</a:t>
            </a:r>
          </a:p>
          <a:p>
            <a:r>
              <a:rPr lang="zh-CN" altLang="en-US" b="1"/>
              <a:t>缺点</a:t>
            </a:r>
            <a:r>
              <a:rPr lang="zh-CN" altLang="en-US"/>
              <a:t>：代币越多币龄越长的矿工挖矿难度越低。长期以往容易出现贫富分化。</a:t>
            </a:r>
            <a:endParaRPr lang="en-US" altLang="zh-CN"/>
          </a:p>
        </p:txBody>
      </p:sp>
    </p:spTree>
    <p:extLst>
      <p:ext uri="{BB962C8B-B14F-4D97-AF65-F5344CB8AC3E}">
        <p14:creationId xmlns:p14="http://schemas.microsoft.com/office/powerpoint/2010/main" val="227987688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B1AB8D-B7DE-4E55-BCE6-90CCF74CDCDF}"/>
              </a:ext>
            </a:extLst>
          </p:cNvPr>
          <p:cNvSpPr>
            <a:spLocks noGrp="1"/>
          </p:cNvSpPr>
          <p:nvPr>
            <p:ph type="title"/>
          </p:nvPr>
        </p:nvSpPr>
        <p:spPr/>
        <p:txBody>
          <a:bodyPr/>
          <a:lstStyle/>
          <a:p>
            <a:r>
              <a:rPr lang="zh-CN" altLang="en-US"/>
              <a:t>共识机制：</a:t>
            </a:r>
            <a:r>
              <a:rPr lang="zh-CN" altLang="en-US" b="1"/>
              <a:t>委托权益证明 </a:t>
            </a:r>
            <a:endParaRPr lang="zh-CN" altLang="en-US"/>
          </a:p>
        </p:txBody>
      </p:sp>
      <p:sp>
        <p:nvSpPr>
          <p:cNvPr id="3" name="Content Placeholder 2">
            <a:extLst>
              <a:ext uri="{FF2B5EF4-FFF2-40B4-BE49-F238E27FC236}">
                <a16:creationId xmlns:a16="http://schemas.microsoft.com/office/drawing/2014/main" id="{5B9BAAC4-9015-4434-AEF2-A0E4AD840CCB}"/>
              </a:ext>
            </a:extLst>
          </p:cNvPr>
          <p:cNvSpPr>
            <a:spLocks noGrp="1"/>
          </p:cNvSpPr>
          <p:nvPr>
            <p:ph idx="1"/>
          </p:nvPr>
        </p:nvSpPr>
        <p:spPr/>
        <p:txBody>
          <a:bodyPr>
            <a:normAutofit/>
          </a:bodyPr>
          <a:lstStyle/>
          <a:p>
            <a:pPr marL="0" indent="0">
              <a:buNone/>
            </a:pPr>
            <a:r>
              <a:rPr lang="zh-CN" altLang="en-US" b="1">
                <a:solidFill>
                  <a:schemeClr val="accent1">
                    <a:lumMod val="75000"/>
                  </a:schemeClr>
                </a:solidFill>
              </a:rPr>
              <a:t>委托权益证明 </a:t>
            </a:r>
            <a:r>
              <a:rPr lang="en-US" altLang="zh-CN" b="1">
                <a:solidFill>
                  <a:schemeClr val="accent1">
                    <a:lumMod val="75000"/>
                  </a:schemeClr>
                </a:solidFill>
              </a:rPr>
              <a:t>(Delegated Proof of Stake)</a:t>
            </a:r>
          </a:p>
          <a:p>
            <a:r>
              <a:rPr lang="zh-CN" altLang="en-US"/>
              <a:t>类似议会制度，理解为</a:t>
            </a:r>
            <a:r>
              <a:rPr lang="en-US" altLang="zh-CN"/>
              <a:t>N</a:t>
            </a:r>
            <a:r>
              <a:rPr lang="zh-CN" altLang="en-US"/>
              <a:t>个超级节点，这</a:t>
            </a:r>
            <a:r>
              <a:rPr lang="en-US" altLang="zh-CN"/>
              <a:t>N</a:t>
            </a:r>
            <a:r>
              <a:rPr lang="zh-CN" altLang="en-US"/>
              <a:t>个超级节点彼此的权利是完全等同的。</a:t>
            </a:r>
            <a:endParaRPr lang="en-US" altLang="zh-CN"/>
          </a:p>
          <a:p>
            <a:pPr marL="0" indent="0">
              <a:buNone/>
            </a:pPr>
            <a:r>
              <a:rPr lang="zh-CN" altLang="en-US"/>
              <a:t>    不挖矿，而是选举超级节点作为代理人（例如一些权威机构），由代理人验证和记账</a:t>
            </a:r>
            <a:endParaRPr lang="en-US" altLang="zh-CN"/>
          </a:p>
          <a:p>
            <a:pPr marL="0" indent="0">
              <a:buNone/>
            </a:pPr>
            <a:r>
              <a:rPr lang="en-US" altLang="zh-CN"/>
              <a:t>    </a:t>
            </a:r>
            <a:r>
              <a:rPr lang="zh-CN" altLang="en-US"/>
              <a:t>靠数字货币增发来奖励超级节点</a:t>
            </a:r>
            <a:endParaRPr lang="en-US" altLang="zh-CN"/>
          </a:p>
          <a:p>
            <a:pPr marL="0" indent="0">
              <a:buNone/>
            </a:pPr>
            <a:endParaRPr lang="zh-CN" altLang="en-US"/>
          </a:p>
          <a:p>
            <a:r>
              <a:rPr lang="zh-CN" altLang="en-US"/>
              <a:t>当前</a:t>
            </a:r>
            <a:r>
              <a:rPr lang="en-US" altLang="zh-CN"/>
              <a:t>EOS</a:t>
            </a:r>
            <a:r>
              <a:rPr lang="zh-CN" altLang="en-US"/>
              <a:t>采用此模式</a:t>
            </a:r>
            <a:r>
              <a:rPr lang="en-US" altLang="zh-CN"/>
              <a:t>,</a:t>
            </a:r>
            <a:r>
              <a:rPr lang="zh-CN" altLang="en-US"/>
              <a:t>此方式也称为半去中心化 </a:t>
            </a:r>
            <a:r>
              <a:rPr lang="en-US" altLang="zh-CN"/>
              <a:t>(21</a:t>
            </a:r>
            <a:r>
              <a:rPr lang="zh-CN" altLang="en-US"/>
              <a:t>个超级节点</a:t>
            </a:r>
            <a:r>
              <a:rPr lang="en-US" altLang="zh-CN"/>
              <a:t>).</a:t>
            </a:r>
          </a:p>
        </p:txBody>
      </p:sp>
    </p:spTree>
    <p:extLst>
      <p:ext uri="{BB962C8B-B14F-4D97-AF65-F5344CB8AC3E}">
        <p14:creationId xmlns:p14="http://schemas.microsoft.com/office/powerpoint/2010/main" val="25547551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iṣlîḍé"/>
        <p:cNvGrpSpPr/>
        <p:nvPr/>
      </p:nvGrpSpPr>
      <p:grpSpPr>
        <a:xfrm>
          <a:off x="0" y="0"/>
          <a:ext cx="0" cy="0"/>
          <a:chOff x="0" y="0"/>
          <a:chExt cx="0" cy="0"/>
        </a:xfrm>
      </p:grpSpPr>
      <p:sp>
        <p:nvSpPr>
          <p:cNvPr id="5" name="îsľiḓé"/>
          <p:cNvSpPr>
            <a:spLocks noGrp="1"/>
          </p:cNvSpPr>
          <p:nvPr>
            <p:ph type="title"/>
          </p:nvPr>
        </p:nvSpPr>
        <p:spPr/>
        <p:txBody>
          <a:bodyPr/>
          <a:lstStyle/>
          <a:p>
            <a:r>
              <a:rPr lang="zh-CN" altLang="en-US">
                <a:solidFill>
                  <a:schemeClr val="accent1"/>
                </a:solidFill>
              </a:rPr>
              <a:t>哈希算法</a:t>
            </a:r>
            <a:endParaRPr lang="zh-CN" altLang="en-US" dirty="0">
              <a:solidFill>
                <a:schemeClr val="accent1"/>
              </a:solidFill>
            </a:endParaRPr>
          </a:p>
        </p:txBody>
      </p:sp>
      <p:sp>
        <p:nvSpPr>
          <p:cNvPr id="9" name="ïŝľîḓe">
            <a:extLst>
              <a:ext uri="{FF2B5EF4-FFF2-40B4-BE49-F238E27FC236}">
                <a16:creationId xmlns:a16="http://schemas.microsoft.com/office/drawing/2014/main" id="{04F69230-F3A6-4586-9371-A858F4763E9F}"/>
              </a:ext>
            </a:extLst>
          </p:cNvPr>
          <p:cNvSpPr txBox="1"/>
          <p:nvPr/>
        </p:nvSpPr>
        <p:spPr>
          <a:xfrm>
            <a:off x="753604" y="1790699"/>
            <a:ext cx="1023516" cy="889909"/>
          </a:xfrm>
          <a:prstGeom prst="rect">
            <a:avLst/>
          </a:prstGeom>
          <a:noFill/>
          <a:ln w="117475">
            <a:noFill/>
          </a:ln>
        </p:spPr>
        <p:txBody>
          <a:bodyPr wrap="none" rtlCol="0">
            <a:prstTxWarp prst="textPlain">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100" normalizeH="0" baseline="0" noProof="0">
                <a:ln>
                  <a:noFill/>
                </a:ln>
                <a:solidFill>
                  <a:srgbClr val="3E81C3"/>
                </a:solidFill>
                <a:effectLst/>
                <a:uLnTx/>
                <a:uFillTx/>
                <a:latin typeface="Impact" panose="020B0806030902050204" pitchFamily="34" charset="0"/>
                <a:ea typeface="微软雅黑"/>
                <a:cs typeface="Arial" panose="020B0604020202020204" pitchFamily="34" charset="0"/>
              </a:rPr>
              <a:t>/</a:t>
            </a:r>
            <a:r>
              <a:rPr kumimoji="0" lang="en-US" altLang="zh-CN" sz="100" b="0" i="0" u="none" strike="noStrike" kern="1200" cap="none" spc="100" normalizeH="0" baseline="0" noProof="0">
                <a:ln>
                  <a:noFill/>
                </a:ln>
                <a:solidFill>
                  <a:srgbClr val="3E81C3"/>
                </a:solidFill>
                <a:effectLst/>
                <a:uLnTx/>
                <a:uFillTx/>
                <a:latin typeface="Impact" panose="020B0806030902050204" pitchFamily="34" charset="0"/>
                <a:ea typeface="微软雅黑"/>
                <a:cs typeface="Arial" panose="020B0604020202020204" pitchFamily="34" charset="0"/>
              </a:rPr>
              <a:t> </a:t>
            </a:r>
            <a:r>
              <a:rPr kumimoji="0" lang="en-US" altLang="zh-CN" sz="1800" b="0" i="0" u="none" strike="noStrike" kern="1200" cap="none" spc="100" normalizeH="0" baseline="0" noProof="0">
                <a:ln>
                  <a:noFill/>
                </a:ln>
                <a:solidFill>
                  <a:srgbClr val="3E81C3"/>
                </a:solidFill>
                <a:effectLst/>
                <a:uLnTx/>
                <a:uFillTx/>
                <a:latin typeface="Impact" panose="020B0806030902050204" pitchFamily="34" charset="0"/>
                <a:ea typeface="微软雅黑"/>
                <a:cs typeface="Arial" panose="020B0604020202020204" pitchFamily="34" charset="0"/>
              </a:rPr>
              <a:t>01</a:t>
            </a:r>
            <a:endParaRPr kumimoji="0" lang="zh-CN" altLang="en-US" sz="1800" b="0" i="0" u="none" strike="noStrike" kern="1200" cap="none" spc="100" normalizeH="0" baseline="0" noProof="0" dirty="0">
              <a:ln>
                <a:noFill/>
              </a:ln>
              <a:solidFill>
                <a:srgbClr val="3E81C3"/>
              </a:solidFill>
              <a:effectLst/>
              <a:uLnTx/>
              <a:uFillTx/>
              <a:latin typeface="Impact" panose="020B0806030902050204" pitchFamily="34" charset="0"/>
              <a:ea typeface="微软雅黑"/>
              <a:cs typeface="Arial" panose="020B0604020202020204" pitchFamily="34" charset="0"/>
            </a:endParaRPr>
          </a:p>
        </p:txBody>
      </p:sp>
    </p:spTree>
    <p:custDataLst>
      <p:tags r:id="rId2"/>
    </p:custDataLst>
    <p:extLst>
      <p:ext uri="{BB962C8B-B14F-4D97-AF65-F5344CB8AC3E}">
        <p14:creationId xmlns:p14="http://schemas.microsoft.com/office/powerpoint/2010/main" val="237159738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iṣlîḍé"/>
        <p:cNvGrpSpPr/>
        <p:nvPr/>
      </p:nvGrpSpPr>
      <p:grpSpPr>
        <a:xfrm>
          <a:off x="0" y="0"/>
          <a:ext cx="0" cy="0"/>
          <a:chOff x="0" y="0"/>
          <a:chExt cx="0" cy="0"/>
        </a:xfrm>
      </p:grpSpPr>
      <p:sp>
        <p:nvSpPr>
          <p:cNvPr id="5" name="îsľiḓé"/>
          <p:cNvSpPr>
            <a:spLocks noGrp="1"/>
          </p:cNvSpPr>
          <p:nvPr>
            <p:ph type="title"/>
          </p:nvPr>
        </p:nvSpPr>
        <p:spPr/>
        <p:txBody>
          <a:bodyPr/>
          <a:lstStyle/>
          <a:p>
            <a:r>
              <a:rPr lang="zh-CN" altLang="en-US">
                <a:solidFill>
                  <a:schemeClr val="accent1"/>
                </a:solidFill>
                <a:sym typeface="+mn-lt"/>
              </a:rPr>
              <a:t>补充知识点：</a:t>
            </a:r>
            <a:r>
              <a:rPr lang="zh-CN" altLang="en-US">
                <a:solidFill>
                  <a:schemeClr val="accent1"/>
                </a:solidFill>
              </a:rPr>
              <a:t>非对称加密</a:t>
            </a:r>
            <a:endParaRPr lang="zh-CN" altLang="en-US" dirty="0">
              <a:solidFill>
                <a:schemeClr val="accent1"/>
              </a:solidFill>
            </a:endParaRPr>
          </a:p>
        </p:txBody>
      </p:sp>
      <p:sp>
        <p:nvSpPr>
          <p:cNvPr id="9" name="ïŝľîḓe">
            <a:extLst>
              <a:ext uri="{FF2B5EF4-FFF2-40B4-BE49-F238E27FC236}">
                <a16:creationId xmlns:a16="http://schemas.microsoft.com/office/drawing/2014/main" id="{04F69230-F3A6-4586-9371-A858F4763E9F}"/>
              </a:ext>
            </a:extLst>
          </p:cNvPr>
          <p:cNvSpPr txBox="1"/>
          <p:nvPr/>
        </p:nvSpPr>
        <p:spPr>
          <a:xfrm>
            <a:off x="753604" y="1790699"/>
            <a:ext cx="1023516" cy="889909"/>
          </a:xfrm>
          <a:prstGeom prst="rect">
            <a:avLst/>
          </a:prstGeom>
          <a:noFill/>
          <a:ln w="117475">
            <a:noFill/>
          </a:ln>
        </p:spPr>
        <p:txBody>
          <a:bodyPr wrap="none" rtlCol="0">
            <a:prstTxWarp prst="textPlain">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100" normalizeH="0" baseline="0" noProof="0">
                <a:ln>
                  <a:noFill/>
                </a:ln>
                <a:solidFill>
                  <a:srgbClr val="3E81C3"/>
                </a:solidFill>
                <a:effectLst/>
                <a:uLnTx/>
                <a:uFillTx/>
                <a:latin typeface="Impact" panose="020B0806030902050204" pitchFamily="34" charset="0"/>
                <a:ea typeface="微软雅黑"/>
                <a:cs typeface="Arial" panose="020B0604020202020204" pitchFamily="34" charset="0"/>
              </a:rPr>
              <a:t>/</a:t>
            </a:r>
            <a:r>
              <a:rPr kumimoji="0" lang="en-US" altLang="zh-CN" sz="100" b="0" i="0" u="none" strike="noStrike" kern="1200" cap="none" spc="100" normalizeH="0" baseline="0" noProof="0">
                <a:ln>
                  <a:noFill/>
                </a:ln>
                <a:solidFill>
                  <a:srgbClr val="3E81C3"/>
                </a:solidFill>
                <a:effectLst/>
                <a:uLnTx/>
                <a:uFillTx/>
                <a:latin typeface="Impact" panose="020B0806030902050204" pitchFamily="34" charset="0"/>
                <a:ea typeface="微软雅黑"/>
                <a:cs typeface="Arial" panose="020B0604020202020204" pitchFamily="34" charset="0"/>
              </a:rPr>
              <a:t> </a:t>
            </a:r>
            <a:r>
              <a:rPr kumimoji="0" lang="en-US" altLang="zh-CN" sz="1800" b="0" i="0" u="none" strike="noStrike" kern="1200" cap="none" spc="100" normalizeH="0" baseline="0" noProof="0">
                <a:ln>
                  <a:noFill/>
                </a:ln>
                <a:solidFill>
                  <a:srgbClr val="3E81C3"/>
                </a:solidFill>
                <a:effectLst/>
                <a:uLnTx/>
                <a:uFillTx/>
                <a:latin typeface="Impact" panose="020B0806030902050204" pitchFamily="34" charset="0"/>
                <a:ea typeface="微软雅黑"/>
                <a:cs typeface="Arial" panose="020B0604020202020204" pitchFamily="34" charset="0"/>
              </a:rPr>
              <a:t>06</a:t>
            </a:r>
            <a:endParaRPr kumimoji="0" lang="zh-CN" altLang="en-US" sz="1800" b="0" i="0" u="none" strike="noStrike" kern="1200" cap="none" spc="100" normalizeH="0" baseline="0" noProof="0" dirty="0">
              <a:ln>
                <a:noFill/>
              </a:ln>
              <a:solidFill>
                <a:srgbClr val="3E81C3"/>
              </a:solidFill>
              <a:effectLst/>
              <a:uLnTx/>
              <a:uFillTx/>
              <a:latin typeface="Impact" panose="020B0806030902050204" pitchFamily="34" charset="0"/>
              <a:ea typeface="微软雅黑"/>
              <a:cs typeface="Arial" panose="020B0604020202020204" pitchFamily="34" charset="0"/>
            </a:endParaRPr>
          </a:p>
        </p:txBody>
      </p:sp>
    </p:spTree>
    <p:custDataLst>
      <p:tags r:id="rId2"/>
    </p:custDataLst>
    <p:extLst>
      <p:ext uri="{BB962C8B-B14F-4D97-AF65-F5344CB8AC3E}">
        <p14:creationId xmlns:p14="http://schemas.microsoft.com/office/powerpoint/2010/main" val="311732120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F28F70-44B7-40C3-8B5C-E752417A5298}"/>
              </a:ext>
            </a:extLst>
          </p:cNvPr>
          <p:cNvSpPr>
            <a:spLocks noGrp="1"/>
          </p:cNvSpPr>
          <p:nvPr>
            <p:ph type="title"/>
          </p:nvPr>
        </p:nvSpPr>
        <p:spPr/>
        <p:txBody>
          <a:bodyPr/>
          <a:lstStyle/>
          <a:p>
            <a:r>
              <a:rPr lang="zh-CN" altLang="en-US"/>
              <a:t>私钥和公钥</a:t>
            </a:r>
          </a:p>
        </p:txBody>
      </p:sp>
      <p:sp>
        <p:nvSpPr>
          <p:cNvPr id="3" name="Content Placeholder 2">
            <a:extLst>
              <a:ext uri="{FF2B5EF4-FFF2-40B4-BE49-F238E27FC236}">
                <a16:creationId xmlns:a16="http://schemas.microsoft.com/office/drawing/2014/main" id="{C766F3EE-65B3-45DF-88C3-0582BBF46A93}"/>
              </a:ext>
            </a:extLst>
          </p:cNvPr>
          <p:cNvSpPr>
            <a:spLocks noGrp="1"/>
          </p:cNvSpPr>
          <p:nvPr>
            <p:ph idx="1"/>
          </p:nvPr>
        </p:nvSpPr>
        <p:spPr>
          <a:xfrm>
            <a:off x="266700" y="1015999"/>
            <a:ext cx="11782425" cy="4692344"/>
          </a:xfrm>
        </p:spPr>
        <p:txBody>
          <a:bodyPr/>
          <a:lstStyle/>
          <a:p>
            <a:pPr algn="ctr"/>
            <a:r>
              <a:rPr lang="zh-CN" altLang="en-US" b="1">
                <a:solidFill>
                  <a:schemeClr val="accent1">
                    <a:lumMod val="75000"/>
                  </a:schemeClr>
                </a:solidFill>
              </a:rPr>
              <a:t>对称加密与非对称加密的区别</a:t>
            </a:r>
            <a:endParaRPr lang="en-US" altLang="zh-CN" b="1">
              <a:solidFill>
                <a:schemeClr val="accent1">
                  <a:lumMod val="75000"/>
                </a:schemeClr>
              </a:solidFill>
            </a:endParaRPr>
          </a:p>
          <a:p>
            <a:r>
              <a:rPr lang="zh-CN" altLang="en-US" b="1">
                <a:solidFill>
                  <a:schemeClr val="accent1">
                    <a:lumMod val="75000"/>
                  </a:schemeClr>
                </a:solidFill>
              </a:rPr>
              <a:t>对称加密</a:t>
            </a:r>
            <a:r>
              <a:rPr lang="zh-CN" altLang="en-US"/>
              <a:t>的通信双方使用相同的秘钥（密码），如果一方的秘钥遭泄露，那么整个通信就会被破解</a:t>
            </a:r>
            <a:r>
              <a:rPr lang="zh-CN" altLang="en-US" b="1"/>
              <a:t>。</a:t>
            </a:r>
            <a:endParaRPr lang="en-US" altLang="zh-CN"/>
          </a:p>
          <a:p>
            <a:r>
              <a:rPr lang="zh-CN" altLang="en-US" b="1">
                <a:solidFill>
                  <a:schemeClr val="accent1">
                    <a:lumMod val="75000"/>
                  </a:schemeClr>
                </a:solidFill>
              </a:rPr>
              <a:t>非对称加密算法</a:t>
            </a:r>
            <a:r>
              <a:rPr lang="zh-CN" altLang="en-US"/>
              <a:t>需要公钥和私钥。公钥和私钥是一对，一个用来加密，一个用来解密。如果用公钥对数据进行加密，只有用对应的私钥才能解密，反之亦然。只知道一个密钥是无法破解算法的。</a:t>
            </a:r>
            <a:endParaRPr lang="en-US" altLang="zh-CN"/>
          </a:p>
          <a:p>
            <a:endParaRPr lang="en-US" altLang="zh-CN"/>
          </a:p>
          <a:p>
            <a:r>
              <a:rPr lang="zh-CN" altLang="en-US"/>
              <a:t>非对称加密算法常用的两种用途分别是</a:t>
            </a:r>
            <a:r>
              <a:rPr lang="zh-CN" altLang="en-US" b="1">
                <a:solidFill>
                  <a:schemeClr val="accent1">
                    <a:lumMod val="75000"/>
                  </a:schemeClr>
                </a:solidFill>
              </a:rPr>
              <a:t>信息传输</a:t>
            </a:r>
            <a:r>
              <a:rPr lang="zh-CN" altLang="en-US"/>
              <a:t>和</a:t>
            </a:r>
            <a:r>
              <a:rPr lang="zh-CN" altLang="en-US" b="1">
                <a:solidFill>
                  <a:schemeClr val="accent1">
                    <a:lumMod val="75000"/>
                  </a:schemeClr>
                </a:solidFill>
              </a:rPr>
              <a:t>数字签名</a:t>
            </a:r>
            <a:endParaRPr lang="en-US" altLang="zh-CN" b="1">
              <a:solidFill>
                <a:schemeClr val="accent1">
                  <a:lumMod val="75000"/>
                </a:schemeClr>
              </a:solidFill>
            </a:endParaRPr>
          </a:p>
          <a:p>
            <a:endParaRPr lang="zh-CN" altLang="en-US"/>
          </a:p>
        </p:txBody>
      </p:sp>
      <p:sp>
        <p:nvSpPr>
          <p:cNvPr id="5" name="TextBox 4">
            <a:extLst>
              <a:ext uri="{FF2B5EF4-FFF2-40B4-BE49-F238E27FC236}">
                <a16:creationId xmlns:a16="http://schemas.microsoft.com/office/drawing/2014/main" id="{B8BBF85F-5437-4A47-BC84-50BC1F6F7786}"/>
              </a:ext>
            </a:extLst>
          </p:cNvPr>
          <p:cNvSpPr txBox="1"/>
          <p:nvPr/>
        </p:nvSpPr>
        <p:spPr>
          <a:xfrm>
            <a:off x="10564427" y="6276513"/>
            <a:ext cx="1590885" cy="369332"/>
          </a:xfrm>
          <a:prstGeom prst="rect">
            <a:avLst/>
          </a:prstGeom>
          <a:noFill/>
        </p:spPr>
        <p:txBody>
          <a:bodyPr wrap="none" rtlCol="0">
            <a:spAutoFit/>
          </a:bodyPr>
          <a:lstStyle/>
          <a:p>
            <a:r>
              <a:rPr lang="en-US" altLang="zh-CN" b="1">
                <a:hlinkClick r:id="rId2" action="ppaction://hlinksldjump"/>
              </a:rPr>
              <a:t>【</a:t>
            </a:r>
            <a:r>
              <a:rPr lang="zh-CN" altLang="en-US" b="1">
                <a:hlinkClick r:id="rId2" action="ppaction://hlinksldjump"/>
              </a:rPr>
              <a:t>回到上页</a:t>
            </a:r>
            <a:r>
              <a:rPr lang="en-US" altLang="zh-CN" b="1">
                <a:hlinkClick r:id="rId2" action="ppaction://hlinksldjump"/>
              </a:rPr>
              <a:t>】</a:t>
            </a:r>
            <a:endParaRPr lang="zh-CN" altLang="en-US" b="1"/>
          </a:p>
        </p:txBody>
      </p:sp>
    </p:spTree>
    <p:extLst>
      <p:ext uri="{BB962C8B-B14F-4D97-AF65-F5344CB8AC3E}">
        <p14:creationId xmlns:p14="http://schemas.microsoft.com/office/powerpoint/2010/main" val="401666161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F28F70-44B7-40C3-8B5C-E752417A5298}"/>
              </a:ext>
            </a:extLst>
          </p:cNvPr>
          <p:cNvSpPr>
            <a:spLocks noGrp="1"/>
          </p:cNvSpPr>
          <p:nvPr>
            <p:ph type="title"/>
          </p:nvPr>
        </p:nvSpPr>
        <p:spPr/>
        <p:txBody>
          <a:bodyPr/>
          <a:lstStyle/>
          <a:p>
            <a:r>
              <a:rPr lang="zh-CN" altLang="en-US"/>
              <a:t>私钥和公钥：信息传输</a:t>
            </a:r>
          </a:p>
        </p:txBody>
      </p:sp>
      <p:sp>
        <p:nvSpPr>
          <p:cNvPr id="3" name="Content Placeholder 2">
            <a:extLst>
              <a:ext uri="{FF2B5EF4-FFF2-40B4-BE49-F238E27FC236}">
                <a16:creationId xmlns:a16="http://schemas.microsoft.com/office/drawing/2014/main" id="{C766F3EE-65B3-45DF-88C3-0582BBF46A93}"/>
              </a:ext>
            </a:extLst>
          </p:cNvPr>
          <p:cNvSpPr>
            <a:spLocks noGrp="1"/>
          </p:cNvSpPr>
          <p:nvPr>
            <p:ph idx="1"/>
          </p:nvPr>
        </p:nvSpPr>
        <p:spPr>
          <a:xfrm>
            <a:off x="266700" y="1015998"/>
            <a:ext cx="11782425" cy="593727"/>
          </a:xfrm>
        </p:spPr>
        <p:txBody>
          <a:bodyPr>
            <a:normAutofit/>
          </a:bodyPr>
          <a:lstStyle/>
          <a:p>
            <a:r>
              <a:rPr lang="zh-CN" altLang="en-US"/>
              <a:t>对于</a:t>
            </a:r>
            <a:r>
              <a:rPr lang="zh-CN" altLang="en-US" b="1">
                <a:solidFill>
                  <a:schemeClr val="accent1">
                    <a:lumMod val="75000"/>
                  </a:schemeClr>
                </a:solidFill>
              </a:rPr>
              <a:t>信息传输</a:t>
            </a:r>
            <a:r>
              <a:rPr lang="zh-CN" altLang="en-US"/>
              <a:t>而言</a:t>
            </a:r>
            <a:r>
              <a:rPr lang="zh-CN" altLang="en-US">
                <a:solidFill>
                  <a:schemeClr val="tx1">
                    <a:lumMod val="95000"/>
                    <a:lumOff val="5000"/>
                  </a:schemeClr>
                </a:solidFill>
              </a:rPr>
              <a:t>，</a:t>
            </a:r>
            <a:r>
              <a:rPr lang="zh-CN" altLang="en-US" b="1">
                <a:solidFill>
                  <a:schemeClr val="tx1">
                    <a:lumMod val="95000"/>
                    <a:lumOff val="5000"/>
                  </a:schemeClr>
                </a:solidFill>
              </a:rPr>
              <a:t>公钥用来加密信息，私钥用来解密信息</a:t>
            </a:r>
            <a:r>
              <a:rPr lang="zh-CN" altLang="en-US">
                <a:solidFill>
                  <a:schemeClr val="tx1">
                    <a:lumMod val="95000"/>
                    <a:lumOff val="5000"/>
                  </a:schemeClr>
                </a:solidFill>
              </a:rPr>
              <a:t>。</a:t>
            </a:r>
            <a:endParaRPr lang="en-US" altLang="zh-CN">
              <a:solidFill>
                <a:schemeClr val="tx1">
                  <a:lumMod val="95000"/>
                  <a:lumOff val="5000"/>
                </a:schemeClr>
              </a:solidFill>
            </a:endParaRPr>
          </a:p>
          <a:p>
            <a:endParaRPr lang="zh-CN" altLang="en-US"/>
          </a:p>
        </p:txBody>
      </p:sp>
      <p:pic>
        <p:nvPicPr>
          <p:cNvPr id="5" name="Picture 4">
            <a:extLst>
              <a:ext uri="{FF2B5EF4-FFF2-40B4-BE49-F238E27FC236}">
                <a16:creationId xmlns:a16="http://schemas.microsoft.com/office/drawing/2014/main" id="{06EF26A8-577D-4939-9119-B371E5951D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19387" y="3729036"/>
            <a:ext cx="6877050" cy="2971800"/>
          </a:xfrm>
          <a:prstGeom prst="rect">
            <a:avLst/>
          </a:prstGeom>
        </p:spPr>
      </p:pic>
      <p:sp>
        <p:nvSpPr>
          <p:cNvPr id="7" name="TextBox 6">
            <a:extLst>
              <a:ext uri="{FF2B5EF4-FFF2-40B4-BE49-F238E27FC236}">
                <a16:creationId xmlns:a16="http://schemas.microsoft.com/office/drawing/2014/main" id="{949E446C-B4D4-450B-98AD-94382D32F10E}"/>
              </a:ext>
            </a:extLst>
          </p:cNvPr>
          <p:cNvSpPr txBox="1"/>
          <p:nvPr/>
        </p:nvSpPr>
        <p:spPr>
          <a:xfrm>
            <a:off x="266700" y="1567544"/>
            <a:ext cx="11306175" cy="2301784"/>
          </a:xfrm>
          <a:prstGeom prst="rect">
            <a:avLst/>
          </a:prstGeom>
          <a:noFill/>
        </p:spPr>
        <p:txBody>
          <a:bodyPr wrap="square" rtlCol="0">
            <a:spAutoFit/>
          </a:bodyPr>
          <a:lstStyle/>
          <a:p>
            <a:pPr marL="285750" indent="-285750">
              <a:lnSpc>
                <a:spcPct val="130000"/>
              </a:lnSpc>
              <a:buFont typeface="Arial" panose="020B0604020202020204" pitchFamily="34" charset="0"/>
              <a:buChar char="•"/>
            </a:pPr>
            <a:r>
              <a:rPr lang="en-US" altLang="zh-CN" sz="1600">
                <a:solidFill>
                  <a:schemeClr val="tx1">
                    <a:lumMod val="95000"/>
                    <a:lumOff val="5000"/>
                  </a:schemeClr>
                </a:solidFill>
              </a:rPr>
              <a:t>Alice</a:t>
            </a:r>
            <a:r>
              <a:rPr lang="zh-CN" altLang="en-US" sz="1600">
                <a:solidFill>
                  <a:schemeClr val="tx1">
                    <a:lumMod val="95000"/>
                    <a:lumOff val="5000"/>
                  </a:schemeClr>
                </a:solidFill>
              </a:rPr>
              <a:t>要给</a:t>
            </a:r>
            <a:r>
              <a:rPr lang="en-US" altLang="zh-CN" sz="1600">
                <a:solidFill>
                  <a:schemeClr val="tx1">
                    <a:lumMod val="95000"/>
                    <a:lumOff val="5000"/>
                  </a:schemeClr>
                </a:solidFill>
              </a:rPr>
              <a:t>Bob</a:t>
            </a:r>
            <a:r>
              <a:rPr lang="zh-CN" altLang="en-US" sz="1600">
                <a:solidFill>
                  <a:schemeClr val="tx1">
                    <a:lumMod val="95000"/>
                    <a:lumOff val="5000"/>
                  </a:schemeClr>
                </a:solidFill>
              </a:rPr>
              <a:t>发一个文件。假如</a:t>
            </a:r>
            <a:r>
              <a:rPr lang="en-US" altLang="zh-CN" sz="1600">
                <a:solidFill>
                  <a:schemeClr val="tx1">
                    <a:lumMod val="95000"/>
                    <a:lumOff val="5000"/>
                  </a:schemeClr>
                </a:solidFill>
              </a:rPr>
              <a:t>Alice</a:t>
            </a:r>
            <a:r>
              <a:rPr lang="zh-CN" altLang="en-US" sz="1600">
                <a:solidFill>
                  <a:schemeClr val="tx1">
                    <a:lumMod val="95000"/>
                    <a:lumOff val="5000"/>
                  </a:schemeClr>
                </a:solidFill>
              </a:rPr>
              <a:t>把文件用一个密码加密，然后再通过网络告诉</a:t>
            </a:r>
            <a:r>
              <a:rPr lang="en-US" altLang="zh-CN" sz="1600">
                <a:solidFill>
                  <a:schemeClr val="tx1">
                    <a:lumMod val="95000"/>
                    <a:lumOff val="5000"/>
                  </a:schemeClr>
                </a:solidFill>
              </a:rPr>
              <a:t>Bob</a:t>
            </a:r>
            <a:r>
              <a:rPr lang="zh-CN" altLang="en-US" sz="1600">
                <a:solidFill>
                  <a:schemeClr val="tx1">
                    <a:lumMod val="95000"/>
                    <a:lumOff val="5000"/>
                  </a:schemeClr>
                </a:solidFill>
              </a:rPr>
              <a:t>这个密码，这个密码可能会被截获（文件和密码一起传输，一旦被拦截，文件可能会被破解）。加密和解密用同一个密码，安全性不高（这个就是</a:t>
            </a:r>
            <a:r>
              <a:rPr lang="zh-CN" altLang="en-US" sz="1600" b="1">
                <a:solidFill>
                  <a:schemeClr val="tx1">
                    <a:lumMod val="95000"/>
                    <a:lumOff val="5000"/>
                  </a:schemeClr>
                </a:solidFill>
              </a:rPr>
              <a:t>传统的对称加密</a:t>
            </a:r>
            <a:r>
              <a:rPr lang="zh-CN" altLang="en-US" sz="1600">
                <a:solidFill>
                  <a:schemeClr val="tx1">
                    <a:lumMod val="95000"/>
                    <a:lumOff val="5000"/>
                  </a:schemeClr>
                </a:solidFill>
              </a:rPr>
              <a:t>），所以要采用</a:t>
            </a:r>
            <a:r>
              <a:rPr lang="zh-CN" altLang="en-US" sz="1600" b="1">
                <a:solidFill>
                  <a:schemeClr val="tx1">
                    <a:lumMod val="95000"/>
                    <a:lumOff val="5000"/>
                  </a:schemeClr>
                </a:solidFill>
              </a:rPr>
              <a:t>非对称加密算法</a:t>
            </a:r>
            <a:r>
              <a:rPr lang="zh-CN" altLang="en-US" sz="1600">
                <a:solidFill>
                  <a:schemeClr val="tx1">
                    <a:lumMod val="95000"/>
                    <a:lumOff val="5000"/>
                  </a:schemeClr>
                </a:solidFill>
              </a:rPr>
              <a:t>：</a:t>
            </a:r>
            <a:endParaRPr lang="en-US" altLang="zh-CN" sz="1600">
              <a:solidFill>
                <a:schemeClr val="tx1">
                  <a:lumMod val="95000"/>
                  <a:lumOff val="5000"/>
                </a:schemeClr>
              </a:solidFill>
            </a:endParaRPr>
          </a:p>
          <a:p>
            <a:pPr marL="285750" indent="-285750">
              <a:lnSpc>
                <a:spcPct val="130000"/>
              </a:lnSpc>
              <a:buFont typeface="Arial" panose="020B0604020202020204" pitchFamily="34" charset="0"/>
              <a:buChar char="•"/>
            </a:pPr>
            <a:endParaRPr lang="en-US" altLang="zh-CN" sz="1600">
              <a:solidFill>
                <a:schemeClr val="tx1">
                  <a:lumMod val="95000"/>
                  <a:lumOff val="5000"/>
                </a:schemeClr>
              </a:solidFill>
            </a:endParaRPr>
          </a:p>
          <a:p>
            <a:pPr marL="285750" indent="-285750">
              <a:lnSpc>
                <a:spcPct val="130000"/>
              </a:lnSpc>
              <a:buFont typeface="Arial" panose="020B0604020202020204" pitchFamily="34" charset="0"/>
              <a:buChar char="•"/>
            </a:pPr>
            <a:r>
              <a:rPr lang="en-US" altLang="zh-CN" sz="1600">
                <a:solidFill>
                  <a:schemeClr val="tx1">
                    <a:lumMod val="95000"/>
                    <a:lumOff val="5000"/>
                  </a:schemeClr>
                </a:solidFill>
              </a:rPr>
              <a:t>Bob</a:t>
            </a:r>
            <a:r>
              <a:rPr lang="zh-CN" altLang="en-US" sz="1600">
                <a:solidFill>
                  <a:schemeClr val="tx1">
                    <a:lumMod val="95000"/>
                    <a:lumOff val="5000"/>
                  </a:schemeClr>
                </a:solidFill>
              </a:rPr>
              <a:t>有两把钥匙，公钥和私钥。</a:t>
            </a:r>
            <a:r>
              <a:rPr lang="zh-CN" altLang="en-US" sz="1600" b="1">
                <a:solidFill>
                  <a:schemeClr val="accent1">
                    <a:lumMod val="75000"/>
                  </a:schemeClr>
                </a:solidFill>
              </a:rPr>
              <a:t>公钥</a:t>
            </a:r>
            <a:r>
              <a:rPr lang="zh-CN" altLang="en-US" sz="1600">
                <a:solidFill>
                  <a:schemeClr val="tx1">
                    <a:lumMod val="95000"/>
                    <a:lumOff val="5000"/>
                  </a:schemeClr>
                </a:solidFill>
              </a:rPr>
              <a:t>是公开的，可以传输给其他人；而</a:t>
            </a:r>
            <a:r>
              <a:rPr lang="zh-CN" altLang="en-US" sz="1600" b="1">
                <a:solidFill>
                  <a:schemeClr val="accent1">
                    <a:lumMod val="75000"/>
                  </a:schemeClr>
                </a:solidFill>
              </a:rPr>
              <a:t>私钥</a:t>
            </a:r>
            <a:r>
              <a:rPr lang="zh-CN" altLang="en-US" sz="1600">
                <a:solidFill>
                  <a:schemeClr val="tx1">
                    <a:lumMod val="95000"/>
                    <a:lumOff val="5000"/>
                  </a:schemeClr>
                </a:solidFill>
              </a:rPr>
              <a:t>只有</a:t>
            </a:r>
            <a:r>
              <a:rPr lang="en-US" altLang="zh-CN" sz="1600">
                <a:solidFill>
                  <a:schemeClr val="tx1">
                    <a:lumMod val="95000"/>
                    <a:lumOff val="5000"/>
                  </a:schemeClr>
                </a:solidFill>
              </a:rPr>
              <a:t>Bob</a:t>
            </a:r>
            <a:r>
              <a:rPr lang="zh-CN" altLang="en-US" sz="1600">
                <a:solidFill>
                  <a:schemeClr val="tx1">
                    <a:lumMod val="95000"/>
                    <a:lumOff val="5000"/>
                  </a:schemeClr>
                </a:solidFill>
              </a:rPr>
              <a:t>知道，只存在</a:t>
            </a:r>
            <a:r>
              <a:rPr lang="en-US" altLang="zh-CN" sz="1600">
                <a:solidFill>
                  <a:schemeClr val="tx1">
                    <a:lumMod val="95000"/>
                    <a:lumOff val="5000"/>
                  </a:schemeClr>
                </a:solidFill>
              </a:rPr>
              <a:t>Bob</a:t>
            </a:r>
            <a:r>
              <a:rPr lang="zh-CN" altLang="en-US" sz="1600">
                <a:solidFill>
                  <a:schemeClr val="tx1">
                    <a:lumMod val="95000"/>
                    <a:lumOff val="5000"/>
                  </a:schemeClr>
                </a:solidFill>
              </a:rPr>
              <a:t>的本地，不会被网络传输，因而不会被截获。</a:t>
            </a:r>
            <a:endParaRPr lang="en-US" altLang="zh-CN" sz="1600">
              <a:solidFill>
                <a:schemeClr val="tx1">
                  <a:lumMod val="95000"/>
                  <a:lumOff val="5000"/>
                </a:schemeClr>
              </a:solidFill>
            </a:endParaRPr>
          </a:p>
          <a:p>
            <a:pPr marL="285750" indent="-285750">
              <a:lnSpc>
                <a:spcPct val="130000"/>
              </a:lnSpc>
              <a:buFont typeface="Arial" panose="020B0604020202020204" pitchFamily="34" charset="0"/>
              <a:buChar char="•"/>
            </a:pPr>
            <a:r>
              <a:rPr lang="zh-CN" altLang="en-US" sz="1600"/>
              <a:t>这样的话，</a:t>
            </a:r>
            <a:r>
              <a:rPr lang="en-US" altLang="zh-CN" sz="1600"/>
              <a:t>Alice</a:t>
            </a:r>
            <a:r>
              <a:rPr lang="zh-CN" altLang="en-US" sz="1600"/>
              <a:t>就可以用</a:t>
            </a:r>
            <a:r>
              <a:rPr lang="en-US" altLang="zh-CN" sz="1600"/>
              <a:t>Bob</a:t>
            </a:r>
            <a:r>
              <a:rPr lang="zh-CN" altLang="en-US" sz="1600"/>
              <a:t>的公钥将文件加密。被加密的文件传输给</a:t>
            </a:r>
            <a:r>
              <a:rPr lang="en-US" altLang="zh-CN" sz="1600"/>
              <a:t>Bob</a:t>
            </a:r>
            <a:r>
              <a:rPr lang="zh-CN" altLang="en-US" sz="1600"/>
              <a:t>后，</a:t>
            </a:r>
            <a:r>
              <a:rPr lang="en-US" altLang="zh-CN" sz="1600"/>
              <a:t>Bob</a:t>
            </a:r>
            <a:r>
              <a:rPr lang="zh-CN" altLang="en-US" sz="1600"/>
              <a:t>输入自己的私钥，就能解密。</a:t>
            </a:r>
          </a:p>
        </p:txBody>
      </p:sp>
      <p:sp>
        <p:nvSpPr>
          <p:cNvPr id="8" name="TextBox 7">
            <a:extLst>
              <a:ext uri="{FF2B5EF4-FFF2-40B4-BE49-F238E27FC236}">
                <a16:creationId xmlns:a16="http://schemas.microsoft.com/office/drawing/2014/main" id="{FE3E8BB2-6212-43F0-AAE7-C8F5C9E9E83B}"/>
              </a:ext>
            </a:extLst>
          </p:cNvPr>
          <p:cNvSpPr txBox="1"/>
          <p:nvPr/>
        </p:nvSpPr>
        <p:spPr>
          <a:xfrm>
            <a:off x="10564427" y="6276513"/>
            <a:ext cx="1590885" cy="369332"/>
          </a:xfrm>
          <a:prstGeom prst="rect">
            <a:avLst/>
          </a:prstGeom>
          <a:noFill/>
        </p:spPr>
        <p:txBody>
          <a:bodyPr wrap="none" rtlCol="0">
            <a:spAutoFit/>
          </a:bodyPr>
          <a:lstStyle/>
          <a:p>
            <a:r>
              <a:rPr lang="en-US" altLang="zh-CN" b="1">
                <a:hlinkClick r:id="rId3" action="ppaction://hlinksldjump"/>
              </a:rPr>
              <a:t>【</a:t>
            </a:r>
            <a:r>
              <a:rPr lang="zh-CN" altLang="en-US" b="1">
                <a:hlinkClick r:id="rId3" action="ppaction://hlinksldjump"/>
              </a:rPr>
              <a:t>回到上页</a:t>
            </a:r>
            <a:r>
              <a:rPr lang="en-US" altLang="zh-CN" b="1">
                <a:hlinkClick r:id="rId3" action="ppaction://hlinksldjump"/>
              </a:rPr>
              <a:t>】</a:t>
            </a:r>
            <a:endParaRPr lang="zh-CN" altLang="en-US" b="1"/>
          </a:p>
        </p:txBody>
      </p:sp>
    </p:spTree>
    <p:extLst>
      <p:ext uri="{BB962C8B-B14F-4D97-AF65-F5344CB8AC3E}">
        <p14:creationId xmlns:p14="http://schemas.microsoft.com/office/powerpoint/2010/main" val="98175876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85BAF7-E25D-49CB-B8DC-C797134E05D9}"/>
              </a:ext>
            </a:extLst>
          </p:cNvPr>
          <p:cNvSpPr>
            <a:spLocks noGrp="1"/>
          </p:cNvSpPr>
          <p:nvPr>
            <p:ph type="title"/>
          </p:nvPr>
        </p:nvSpPr>
        <p:spPr/>
        <p:txBody>
          <a:bodyPr/>
          <a:lstStyle/>
          <a:p>
            <a:r>
              <a:rPr lang="zh-CN" altLang="en-US"/>
              <a:t>私钥和公钥：电子签名</a:t>
            </a:r>
          </a:p>
        </p:txBody>
      </p:sp>
      <p:sp>
        <p:nvSpPr>
          <p:cNvPr id="3" name="Content Placeholder 2">
            <a:extLst>
              <a:ext uri="{FF2B5EF4-FFF2-40B4-BE49-F238E27FC236}">
                <a16:creationId xmlns:a16="http://schemas.microsoft.com/office/drawing/2014/main" id="{AC953BD9-FC3B-4D08-98B0-CFDB558051A5}"/>
              </a:ext>
            </a:extLst>
          </p:cNvPr>
          <p:cNvSpPr>
            <a:spLocks noGrp="1"/>
          </p:cNvSpPr>
          <p:nvPr>
            <p:ph idx="1"/>
          </p:nvPr>
        </p:nvSpPr>
        <p:spPr>
          <a:xfrm>
            <a:off x="266700" y="1471610"/>
            <a:ext cx="11782424" cy="5076826"/>
          </a:xfrm>
        </p:spPr>
        <p:txBody>
          <a:bodyPr>
            <a:normAutofit fontScale="92500"/>
          </a:bodyPr>
          <a:lstStyle/>
          <a:p>
            <a:r>
              <a:rPr lang="zh-CN" altLang="en-US" sz="1600"/>
              <a:t>数字签名主要的目的在于</a:t>
            </a:r>
            <a:r>
              <a:rPr lang="en-US" altLang="zh-CN" sz="1600"/>
              <a:t>: 1) </a:t>
            </a:r>
            <a:r>
              <a:rPr lang="zh-CN" altLang="en-US" sz="1600"/>
              <a:t>让公众验证</a:t>
            </a:r>
            <a:r>
              <a:rPr lang="zh-CN" altLang="en-US" sz="1600" b="1"/>
              <a:t>用户的身份</a:t>
            </a:r>
            <a:r>
              <a:rPr lang="zh-CN" altLang="en-US" sz="1600"/>
              <a:t>，</a:t>
            </a:r>
            <a:r>
              <a:rPr lang="zh-CN" altLang="en-US" sz="1600" b="1"/>
              <a:t>以证明用户的身份没有被仿冒 </a:t>
            </a:r>
            <a:r>
              <a:rPr lang="en-US" altLang="zh-CN" sz="1600"/>
              <a:t>2)</a:t>
            </a:r>
            <a:r>
              <a:rPr lang="zh-CN" altLang="en-US" sz="1600"/>
              <a:t> 让公众验证</a:t>
            </a:r>
            <a:r>
              <a:rPr lang="zh-CN" altLang="en-US" sz="1600" b="1"/>
              <a:t>信息哈希值</a:t>
            </a:r>
            <a:r>
              <a:rPr lang="zh-CN" altLang="en-US" sz="1600"/>
              <a:t>，</a:t>
            </a:r>
            <a:r>
              <a:rPr lang="zh-CN" altLang="en-US" sz="1600" b="1"/>
              <a:t>以证明信息没有被篡改</a:t>
            </a:r>
            <a:endParaRPr lang="en-US" altLang="zh-CN" sz="1600" b="1"/>
          </a:p>
          <a:p>
            <a:endParaRPr lang="en-US" altLang="zh-CN" sz="1600"/>
          </a:p>
          <a:p>
            <a:r>
              <a:rPr lang="zh-CN" altLang="en-US" sz="1600"/>
              <a:t>比如，</a:t>
            </a:r>
            <a:r>
              <a:rPr lang="en-US" altLang="zh-CN" sz="1600"/>
              <a:t>Bob</a:t>
            </a:r>
            <a:r>
              <a:rPr lang="zh-CN" altLang="en-US" sz="1600"/>
              <a:t>有一个文件，他将原版文件生成一个</a:t>
            </a:r>
            <a:r>
              <a:rPr lang="zh-CN" altLang="en-US" sz="1600" b="1">
                <a:solidFill>
                  <a:schemeClr val="accent1">
                    <a:lumMod val="75000"/>
                  </a:schemeClr>
                </a:solidFill>
              </a:rPr>
              <a:t>哈希值</a:t>
            </a:r>
            <a:r>
              <a:rPr lang="zh-CN" altLang="en-US" sz="1600"/>
              <a:t>，然后用自己的</a:t>
            </a:r>
            <a:r>
              <a:rPr lang="zh-CN" altLang="en-US" sz="1600" b="1"/>
              <a:t>私钥将这个原版文件的哈希值加密</a:t>
            </a:r>
            <a:r>
              <a:rPr lang="zh-CN" altLang="en-US" sz="1600"/>
              <a:t>。加密的结果就是</a:t>
            </a:r>
            <a:r>
              <a:rPr lang="zh-CN" altLang="en-US" sz="1600" b="1">
                <a:solidFill>
                  <a:schemeClr val="accent1">
                    <a:lumMod val="75000"/>
                  </a:schemeClr>
                </a:solidFill>
              </a:rPr>
              <a:t>数字签名</a:t>
            </a:r>
            <a:r>
              <a:rPr lang="zh-CN" altLang="en-US" sz="1600"/>
              <a:t>。</a:t>
            </a:r>
            <a:endParaRPr lang="en-US" altLang="zh-CN" sz="1600"/>
          </a:p>
          <a:p>
            <a:r>
              <a:rPr lang="zh-CN" altLang="en-US" sz="1600"/>
              <a:t>文件传输给</a:t>
            </a:r>
            <a:r>
              <a:rPr lang="en-US" altLang="zh-CN" sz="1600"/>
              <a:t>Alice</a:t>
            </a:r>
            <a:r>
              <a:rPr lang="zh-CN" altLang="en-US" sz="1600"/>
              <a:t>，</a:t>
            </a:r>
            <a:r>
              <a:rPr lang="en-US" altLang="zh-CN" sz="1600"/>
              <a:t>Alice</a:t>
            </a:r>
            <a:r>
              <a:rPr lang="zh-CN" altLang="en-US" sz="1600"/>
              <a:t>就可以用</a:t>
            </a:r>
            <a:r>
              <a:rPr lang="en-US" altLang="zh-CN" sz="1600"/>
              <a:t>Bob</a:t>
            </a:r>
            <a:r>
              <a:rPr lang="zh-CN" altLang="en-US" sz="1600"/>
              <a:t>的</a:t>
            </a:r>
            <a:r>
              <a:rPr lang="zh-CN" altLang="en-US" sz="1600" b="1"/>
              <a:t>公钥解密数字签名</a:t>
            </a:r>
            <a:r>
              <a:rPr lang="zh-CN" altLang="en-US" sz="1600"/>
              <a:t>。（在这个电子签名的场景中，</a:t>
            </a:r>
            <a:r>
              <a:rPr lang="zh-CN" altLang="en-US" sz="1600" b="1"/>
              <a:t>公钥也是公开的</a:t>
            </a:r>
            <a:r>
              <a:rPr lang="zh-CN" altLang="en-US" sz="1600"/>
              <a:t>）</a:t>
            </a:r>
            <a:endParaRPr lang="en-US" altLang="zh-CN" sz="1600"/>
          </a:p>
          <a:p>
            <a:endParaRPr lang="en-US" altLang="zh-CN" sz="1600" b="1">
              <a:solidFill>
                <a:schemeClr val="accent1">
                  <a:lumMod val="75000"/>
                </a:schemeClr>
              </a:solidFill>
            </a:endParaRPr>
          </a:p>
          <a:p>
            <a:r>
              <a:rPr lang="zh-CN" altLang="en-US" sz="1600" b="1">
                <a:solidFill>
                  <a:schemeClr val="accent1">
                    <a:lumMod val="75000"/>
                  </a:schemeClr>
                </a:solidFill>
              </a:rPr>
              <a:t>这里会发生三种可能的状况</a:t>
            </a:r>
            <a:r>
              <a:rPr lang="zh-CN" altLang="en-US" sz="1600"/>
              <a:t>：</a:t>
            </a:r>
            <a:endParaRPr lang="en-US" altLang="zh-CN" sz="1600"/>
          </a:p>
          <a:p>
            <a:pPr marL="342900" indent="-342900">
              <a:buFont typeface="+mj-lt"/>
              <a:buAutoNum type="arabicPeriod"/>
            </a:pPr>
            <a:r>
              <a:rPr lang="en-US" altLang="zh-CN" sz="1600" b="1"/>
              <a:t>Alice</a:t>
            </a:r>
            <a:r>
              <a:rPr lang="zh-CN" altLang="en-US" sz="1600" b="1"/>
              <a:t>用</a:t>
            </a:r>
            <a:r>
              <a:rPr lang="en-US" altLang="zh-CN" sz="1600" b="1"/>
              <a:t>Bob</a:t>
            </a:r>
            <a:r>
              <a:rPr lang="zh-CN" altLang="en-US" sz="1600" b="1"/>
              <a:t>的公钥解不开这个数字签名</a:t>
            </a:r>
            <a:r>
              <a:rPr lang="zh-CN" altLang="en-US" sz="1600"/>
              <a:t>：那就证明这个数字签名不是用</a:t>
            </a:r>
            <a:r>
              <a:rPr lang="en-US" altLang="zh-CN" sz="1600"/>
              <a:t>Bob</a:t>
            </a:r>
            <a:r>
              <a:rPr lang="zh-CN" altLang="en-US" sz="1600"/>
              <a:t>的私钥加密的，而是用了别人的私钥。那就说明，有人冒充</a:t>
            </a:r>
            <a:r>
              <a:rPr lang="en-US" altLang="zh-CN" sz="1600"/>
              <a:t>Bob</a:t>
            </a:r>
            <a:r>
              <a:rPr lang="zh-CN" altLang="en-US" sz="1600"/>
              <a:t>发送了文件。</a:t>
            </a:r>
            <a:endParaRPr lang="en-US" altLang="zh-CN" sz="1600"/>
          </a:p>
          <a:p>
            <a:pPr marL="342900" indent="-342900">
              <a:buFont typeface="+mj-lt"/>
              <a:buAutoNum type="arabicPeriod"/>
            </a:pPr>
            <a:r>
              <a:rPr lang="en-US" altLang="zh-CN" sz="1600" b="1"/>
              <a:t>Alice</a:t>
            </a:r>
            <a:r>
              <a:rPr lang="zh-CN" altLang="en-US" sz="1600" b="1"/>
              <a:t>用</a:t>
            </a:r>
            <a:r>
              <a:rPr lang="en-US" altLang="zh-CN" sz="1600" b="1"/>
              <a:t>Bob</a:t>
            </a:r>
            <a:r>
              <a:rPr lang="zh-CN" altLang="en-US" sz="1600" b="1"/>
              <a:t>的公钥解开了数字签名，得到了哈希值，但数字签名哈希值和收到文件生成的哈希值不一样</a:t>
            </a:r>
            <a:r>
              <a:rPr lang="zh-CN" altLang="en-US" sz="1600"/>
              <a:t>：那就说明文件内容被人篡改了。公钥解开数字签名的哈希值一定是原版的，如果实际文件生成的哈希值和数字签名的哈希值对不上，证明实际文件的内容和原版不一样。</a:t>
            </a:r>
            <a:r>
              <a:rPr lang="zh-CN" altLang="en-US" sz="1600" b="1">
                <a:solidFill>
                  <a:srgbClr val="0070C0"/>
                </a:solidFill>
              </a:rPr>
              <a:t>（等会会有个例子来方便大家理解）</a:t>
            </a:r>
            <a:endParaRPr lang="en-US" altLang="zh-CN" sz="1600" b="1">
              <a:solidFill>
                <a:srgbClr val="0070C0"/>
              </a:solidFill>
            </a:endParaRPr>
          </a:p>
          <a:p>
            <a:pPr marL="342900" indent="-342900">
              <a:buFont typeface="+mj-lt"/>
              <a:buAutoNum type="arabicPeriod"/>
            </a:pPr>
            <a:r>
              <a:rPr lang="en-US" altLang="zh-CN" sz="1600" b="1"/>
              <a:t>Alice</a:t>
            </a:r>
            <a:r>
              <a:rPr lang="zh-CN" altLang="en-US" sz="1600" b="1"/>
              <a:t>能够用</a:t>
            </a:r>
            <a:r>
              <a:rPr lang="en-US" altLang="zh-CN" sz="1600" b="1"/>
              <a:t>Bob</a:t>
            </a:r>
            <a:r>
              <a:rPr lang="zh-CN" altLang="en-US" sz="1600" b="1"/>
              <a:t>的公钥解开数字签名，得到的哈希值和实际文件生成的哈希值一致</a:t>
            </a:r>
            <a:r>
              <a:rPr lang="zh-CN" altLang="en-US" sz="1600"/>
              <a:t>：证明</a:t>
            </a:r>
            <a:r>
              <a:rPr lang="en-US" altLang="zh-CN" sz="1600"/>
              <a:t>Alice</a:t>
            </a:r>
            <a:r>
              <a:rPr lang="zh-CN" altLang="en-US" sz="1600"/>
              <a:t>确确实实收到了</a:t>
            </a:r>
            <a:r>
              <a:rPr lang="en-US" altLang="zh-CN" sz="1600"/>
              <a:t>Bob</a:t>
            </a:r>
            <a:r>
              <a:rPr lang="zh-CN" altLang="en-US" sz="1600"/>
              <a:t>本人发出的原版文件。</a:t>
            </a:r>
            <a:endParaRPr lang="en-US" altLang="zh-CN" sz="1600"/>
          </a:p>
        </p:txBody>
      </p:sp>
      <p:sp>
        <p:nvSpPr>
          <p:cNvPr id="4" name="Content Placeholder 2">
            <a:extLst>
              <a:ext uri="{FF2B5EF4-FFF2-40B4-BE49-F238E27FC236}">
                <a16:creationId xmlns:a16="http://schemas.microsoft.com/office/drawing/2014/main" id="{BE5F1FAB-ABB6-49A6-B38D-32F21E86B2CE}"/>
              </a:ext>
            </a:extLst>
          </p:cNvPr>
          <p:cNvSpPr txBox="1">
            <a:spLocks/>
          </p:cNvSpPr>
          <p:nvPr/>
        </p:nvSpPr>
        <p:spPr>
          <a:xfrm>
            <a:off x="266700" y="949323"/>
            <a:ext cx="11782425" cy="492125"/>
          </a:xfrm>
          <a:prstGeom prst="rect">
            <a:avLst/>
          </a:prstGeom>
        </p:spPr>
        <p:txBody>
          <a:bodyPr>
            <a:normAutofit/>
          </a:bodyPr>
          <a:lstStyle>
            <a:lvl1pPr marL="228600" indent="-228600" algn="l" defTabSz="914400" rtl="0" eaLnBrk="1" latinLnBrk="0" hangingPunct="1">
              <a:lnSpc>
                <a:spcPct val="13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13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3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a:t>对于</a:t>
            </a:r>
            <a:r>
              <a:rPr lang="zh-CN" altLang="en-US" b="1">
                <a:solidFill>
                  <a:schemeClr val="accent1">
                    <a:lumMod val="75000"/>
                  </a:schemeClr>
                </a:solidFill>
              </a:rPr>
              <a:t>数字签名</a:t>
            </a:r>
            <a:r>
              <a:rPr lang="zh-CN" altLang="en-US"/>
              <a:t>而言</a:t>
            </a:r>
            <a:r>
              <a:rPr lang="zh-CN" altLang="en-US">
                <a:solidFill>
                  <a:schemeClr val="tx1">
                    <a:lumMod val="95000"/>
                    <a:lumOff val="5000"/>
                  </a:schemeClr>
                </a:solidFill>
              </a:rPr>
              <a:t>，</a:t>
            </a:r>
            <a:r>
              <a:rPr lang="zh-CN" altLang="en-US" b="1">
                <a:solidFill>
                  <a:schemeClr val="tx1">
                    <a:lumMod val="95000"/>
                    <a:lumOff val="5000"/>
                  </a:schemeClr>
                </a:solidFill>
              </a:rPr>
              <a:t>私钥用来加密信息</a:t>
            </a:r>
            <a:r>
              <a:rPr lang="zh-CN" altLang="en-US">
                <a:solidFill>
                  <a:schemeClr val="tx1">
                    <a:lumMod val="95000"/>
                    <a:lumOff val="5000"/>
                  </a:schemeClr>
                </a:solidFill>
              </a:rPr>
              <a:t>，</a:t>
            </a:r>
            <a:r>
              <a:rPr lang="zh-CN" altLang="en-US" b="1">
                <a:solidFill>
                  <a:schemeClr val="tx1">
                    <a:lumMod val="95000"/>
                    <a:lumOff val="5000"/>
                  </a:schemeClr>
                </a:solidFill>
              </a:rPr>
              <a:t>公钥用来解密信息</a:t>
            </a:r>
            <a:r>
              <a:rPr lang="zh-CN" altLang="en-US">
                <a:solidFill>
                  <a:schemeClr val="tx1">
                    <a:lumMod val="95000"/>
                    <a:lumOff val="5000"/>
                  </a:schemeClr>
                </a:solidFill>
              </a:rPr>
              <a:t>。（和前面的“信息传输”是反过来的）</a:t>
            </a:r>
            <a:endParaRPr lang="en-US" altLang="zh-CN">
              <a:solidFill>
                <a:schemeClr val="tx1">
                  <a:lumMod val="95000"/>
                  <a:lumOff val="5000"/>
                </a:schemeClr>
              </a:solidFill>
            </a:endParaRPr>
          </a:p>
        </p:txBody>
      </p:sp>
      <p:sp>
        <p:nvSpPr>
          <p:cNvPr id="6" name="TextBox 5">
            <a:extLst>
              <a:ext uri="{FF2B5EF4-FFF2-40B4-BE49-F238E27FC236}">
                <a16:creationId xmlns:a16="http://schemas.microsoft.com/office/drawing/2014/main" id="{EBEC35D3-B67B-434E-9FB0-B1323DACDECD}"/>
              </a:ext>
            </a:extLst>
          </p:cNvPr>
          <p:cNvSpPr txBox="1"/>
          <p:nvPr/>
        </p:nvSpPr>
        <p:spPr>
          <a:xfrm>
            <a:off x="10564427" y="6276513"/>
            <a:ext cx="1590885" cy="369332"/>
          </a:xfrm>
          <a:prstGeom prst="rect">
            <a:avLst/>
          </a:prstGeom>
          <a:noFill/>
        </p:spPr>
        <p:txBody>
          <a:bodyPr wrap="none" rtlCol="0">
            <a:spAutoFit/>
          </a:bodyPr>
          <a:lstStyle/>
          <a:p>
            <a:r>
              <a:rPr lang="en-US" altLang="zh-CN" b="1">
                <a:hlinkClick r:id="rId2" action="ppaction://hlinksldjump"/>
              </a:rPr>
              <a:t>【</a:t>
            </a:r>
            <a:r>
              <a:rPr lang="zh-CN" altLang="en-US" b="1">
                <a:hlinkClick r:id="rId2" action="ppaction://hlinksldjump"/>
              </a:rPr>
              <a:t>回到上页</a:t>
            </a:r>
            <a:r>
              <a:rPr lang="en-US" altLang="zh-CN" b="1">
                <a:hlinkClick r:id="rId2" action="ppaction://hlinksldjump"/>
              </a:rPr>
              <a:t>】</a:t>
            </a:r>
            <a:endParaRPr lang="zh-CN" altLang="en-US" b="1"/>
          </a:p>
        </p:txBody>
      </p:sp>
    </p:spTree>
    <p:extLst>
      <p:ext uri="{BB962C8B-B14F-4D97-AF65-F5344CB8AC3E}">
        <p14:creationId xmlns:p14="http://schemas.microsoft.com/office/powerpoint/2010/main" val="186894115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85BAF7-E25D-49CB-B8DC-C797134E05D9}"/>
              </a:ext>
            </a:extLst>
          </p:cNvPr>
          <p:cNvSpPr>
            <a:spLocks noGrp="1"/>
          </p:cNvSpPr>
          <p:nvPr>
            <p:ph type="title"/>
          </p:nvPr>
        </p:nvSpPr>
        <p:spPr/>
        <p:txBody>
          <a:bodyPr/>
          <a:lstStyle/>
          <a:p>
            <a:r>
              <a:rPr lang="zh-CN" altLang="en-US"/>
              <a:t>私钥和公钥：比特币区块链 </a:t>
            </a:r>
            <a:r>
              <a:rPr lang="en-US" altLang="zh-CN"/>
              <a:t>- </a:t>
            </a:r>
            <a:r>
              <a:rPr lang="zh-CN" altLang="en-US"/>
              <a:t>匿名账本</a:t>
            </a:r>
          </a:p>
        </p:txBody>
      </p:sp>
      <p:sp>
        <p:nvSpPr>
          <p:cNvPr id="7" name="Content Placeholder 6">
            <a:extLst>
              <a:ext uri="{FF2B5EF4-FFF2-40B4-BE49-F238E27FC236}">
                <a16:creationId xmlns:a16="http://schemas.microsoft.com/office/drawing/2014/main" id="{FFF079A0-7368-4DC9-BA6C-0DD6A0CE1AFF}"/>
              </a:ext>
            </a:extLst>
          </p:cNvPr>
          <p:cNvSpPr>
            <a:spLocks noGrp="1"/>
          </p:cNvSpPr>
          <p:nvPr>
            <p:ph idx="1"/>
          </p:nvPr>
        </p:nvSpPr>
        <p:spPr>
          <a:xfrm>
            <a:off x="266700" y="2966721"/>
            <a:ext cx="11782425" cy="1818640"/>
          </a:xfrm>
        </p:spPr>
        <p:txBody>
          <a:bodyPr/>
          <a:lstStyle/>
          <a:p>
            <a:r>
              <a:rPr lang="zh-CN" altLang="en-US" b="1"/>
              <a:t>背景</a:t>
            </a:r>
            <a:r>
              <a:rPr lang="zh-CN" altLang="en-US"/>
              <a:t>：比特币如何在没有第三方银行的参与下，</a:t>
            </a:r>
            <a:r>
              <a:rPr lang="zh-CN" altLang="en-US" b="1"/>
              <a:t>在确保隐私的同时如何确定账户所有权的呢</a:t>
            </a:r>
            <a:r>
              <a:rPr lang="zh-CN" altLang="en-US"/>
              <a:t>？</a:t>
            </a:r>
            <a:endParaRPr lang="en-US" altLang="zh-CN"/>
          </a:p>
          <a:p>
            <a:r>
              <a:rPr lang="zh-CN" altLang="en-US"/>
              <a:t>上图是一条比特币交易记录的例子：比特币的账户是用地址来表示，账本上不显示个人信息，转账是把比特币从一个地址转移到另一个地址。</a:t>
            </a:r>
          </a:p>
          <a:p>
            <a:r>
              <a:rPr lang="zh-CN" altLang="en-US"/>
              <a:t>为方便介绍，我们把地址和交易数额简化一下。地址</a:t>
            </a:r>
            <a:r>
              <a:rPr lang="en-US" altLang="zh-CN"/>
              <a:t>AAA</a:t>
            </a:r>
            <a:r>
              <a:rPr lang="zh-CN" altLang="en-US"/>
              <a:t>给地址</a:t>
            </a:r>
            <a:r>
              <a:rPr lang="en-US" altLang="zh-CN"/>
              <a:t>BBB</a:t>
            </a:r>
            <a:r>
              <a:rPr lang="zh-CN" altLang="en-US"/>
              <a:t>转了</a:t>
            </a:r>
            <a:r>
              <a:rPr lang="en-US" altLang="zh-CN"/>
              <a:t>10</a:t>
            </a:r>
            <a:r>
              <a:rPr lang="zh-CN" altLang="en-US"/>
              <a:t>比特币：</a:t>
            </a:r>
          </a:p>
        </p:txBody>
      </p:sp>
      <p:pic>
        <p:nvPicPr>
          <p:cNvPr id="9" name="Picture 8">
            <a:extLst>
              <a:ext uri="{FF2B5EF4-FFF2-40B4-BE49-F238E27FC236}">
                <a16:creationId xmlns:a16="http://schemas.microsoft.com/office/drawing/2014/main" id="{5AA6D9B4-2837-4376-9005-189E9EF5C2D4}"/>
              </a:ext>
            </a:extLst>
          </p:cNvPr>
          <p:cNvPicPr>
            <a:picLocks noChangeAspect="1"/>
          </p:cNvPicPr>
          <p:nvPr/>
        </p:nvPicPr>
        <p:blipFill>
          <a:blip r:embed="rId2"/>
          <a:stretch>
            <a:fillRect/>
          </a:stretch>
        </p:blipFill>
        <p:spPr>
          <a:xfrm>
            <a:off x="266699" y="1074579"/>
            <a:ext cx="11782426" cy="1531527"/>
          </a:xfrm>
          <a:prstGeom prst="rect">
            <a:avLst/>
          </a:prstGeom>
        </p:spPr>
      </p:pic>
      <p:sp>
        <p:nvSpPr>
          <p:cNvPr id="10" name="TextBox 9">
            <a:extLst>
              <a:ext uri="{FF2B5EF4-FFF2-40B4-BE49-F238E27FC236}">
                <a16:creationId xmlns:a16="http://schemas.microsoft.com/office/drawing/2014/main" id="{8149439A-57F4-4CD9-A8C3-3EBA4323C4FE}"/>
              </a:ext>
            </a:extLst>
          </p:cNvPr>
          <p:cNvSpPr txBox="1"/>
          <p:nvPr/>
        </p:nvSpPr>
        <p:spPr>
          <a:xfrm>
            <a:off x="4892992" y="4975908"/>
            <a:ext cx="2529840" cy="1289905"/>
          </a:xfrm>
          <a:prstGeom prst="rect">
            <a:avLst/>
          </a:prstGeom>
          <a:noFill/>
        </p:spPr>
        <p:txBody>
          <a:bodyPr wrap="square" rtlCol="0">
            <a:spAutoFit/>
          </a:bodyPr>
          <a:lstStyle/>
          <a:p>
            <a:pPr>
              <a:lnSpc>
                <a:spcPct val="150000"/>
              </a:lnSpc>
            </a:pPr>
            <a:r>
              <a:rPr lang="zh-CN" altLang="en-US">
                <a:solidFill>
                  <a:schemeClr val="accent1">
                    <a:lumMod val="75000"/>
                  </a:schemeClr>
                </a:solidFill>
              </a:rPr>
              <a:t>付款地址：</a:t>
            </a:r>
            <a:r>
              <a:rPr lang="en-US" altLang="zh-CN">
                <a:solidFill>
                  <a:schemeClr val="accent1">
                    <a:lumMod val="75000"/>
                  </a:schemeClr>
                </a:solidFill>
              </a:rPr>
              <a:t>AAA</a:t>
            </a:r>
          </a:p>
          <a:p>
            <a:pPr>
              <a:lnSpc>
                <a:spcPct val="150000"/>
              </a:lnSpc>
            </a:pPr>
            <a:r>
              <a:rPr lang="zh-CN" altLang="en-US">
                <a:solidFill>
                  <a:schemeClr val="accent1">
                    <a:lumMod val="75000"/>
                  </a:schemeClr>
                </a:solidFill>
              </a:rPr>
              <a:t>收款地址：</a:t>
            </a:r>
            <a:r>
              <a:rPr lang="en-US" altLang="zh-CN">
                <a:solidFill>
                  <a:schemeClr val="accent1">
                    <a:lumMod val="75000"/>
                  </a:schemeClr>
                </a:solidFill>
              </a:rPr>
              <a:t>BBB</a:t>
            </a:r>
          </a:p>
          <a:p>
            <a:pPr>
              <a:lnSpc>
                <a:spcPct val="150000"/>
              </a:lnSpc>
            </a:pPr>
            <a:r>
              <a:rPr lang="zh-CN" altLang="en-US">
                <a:solidFill>
                  <a:schemeClr val="accent1">
                    <a:lumMod val="75000"/>
                  </a:schemeClr>
                </a:solidFill>
              </a:rPr>
              <a:t>金额：</a:t>
            </a:r>
            <a:r>
              <a:rPr lang="en-US" altLang="zh-CN">
                <a:solidFill>
                  <a:schemeClr val="accent1">
                    <a:lumMod val="75000"/>
                  </a:schemeClr>
                </a:solidFill>
              </a:rPr>
              <a:t>10</a:t>
            </a:r>
            <a:r>
              <a:rPr lang="zh-CN" altLang="en-US">
                <a:solidFill>
                  <a:schemeClr val="accent1">
                    <a:lumMod val="75000"/>
                  </a:schemeClr>
                </a:solidFill>
              </a:rPr>
              <a:t>比特币</a:t>
            </a:r>
          </a:p>
        </p:txBody>
      </p:sp>
      <p:sp>
        <p:nvSpPr>
          <p:cNvPr id="8" name="TextBox 7">
            <a:extLst>
              <a:ext uri="{FF2B5EF4-FFF2-40B4-BE49-F238E27FC236}">
                <a16:creationId xmlns:a16="http://schemas.microsoft.com/office/drawing/2014/main" id="{9E6B899B-8B38-4027-98E0-E93B7A982F82}"/>
              </a:ext>
            </a:extLst>
          </p:cNvPr>
          <p:cNvSpPr txBox="1"/>
          <p:nvPr/>
        </p:nvSpPr>
        <p:spPr>
          <a:xfrm>
            <a:off x="10564427" y="6276513"/>
            <a:ext cx="1590885" cy="369332"/>
          </a:xfrm>
          <a:prstGeom prst="rect">
            <a:avLst/>
          </a:prstGeom>
          <a:noFill/>
        </p:spPr>
        <p:txBody>
          <a:bodyPr wrap="none" rtlCol="0">
            <a:spAutoFit/>
          </a:bodyPr>
          <a:lstStyle/>
          <a:p>
            <a:r>
              <a:rPr lang="en-US" altLang="zh-CN" b="1">
                <a:hlinkClick r:id="rId3" action="ppaction://hlinksldjump"/>
              </a:rPr>
              <a:t>【</a:t>
            </a:r>
            <a:r>
              <a:rPr lang="zh-CN" altLang="en-US" b="1">
                <a:hlinkClick r:id="rId3" action="ppaction://hlinksldjump"/>
              </a:rPr>
              <a:t>回到上页</a:t>
            </a:r>
            <a:r>
              <a:rPr lang="en-US" altLang="zh-CN" b="1">
                <a:hlinkClick r:id="rId3" action="ppaction://hlinksldjump"/>
              </a:rPr>
              <a:t>】</a:t>
            </a:r>
            <a:endParaRPr lang="zh-CN" altLang="en-US" b="1"/>
          </a:p>
        </p:txBody>
      </p:sp>
    </p:spTree>
    <p:extLst>
      <p:ext uri="{BB962C8B-B14F-4D97-AF65-F5344CB8AC3E}">
        <p14:creationId xmlns:p14="http://schemas.microsoft.com/office/powerpoint/2010/main" val="352643898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85BAF7-E25D-49CB-B8DC-C797134E05D9}"/>
              </a:ext>
            </a:extLst>
          </p:cNvPr>
          <p:cNvSpPr>
            <a:spLocks noGrp="1"/>
          </p:cNvSpPr>
          <p:nvPr>
            <p:ph type="title"/>
          </p:nvPr>
        </p:nvSpPr>
        <p:spPr/>
        <p:txBody>
          <a:bodyPr/>
          <a:lstStyle/>
          <a:p>
            <a:r>
              <a:rPr lang="zh-CN" altLang="en-US"/>
              <a:t>私钥和公钥：比特币区块链 </a:t>
            </a:r>
            <a:r>
              <a:rPr lang="en-US" altLang="zh-CN"/>
              <a:t>- </a:t>
            </a:r>
            <a:r>
              <a:rPr lang="zh-CN" altLang="en-US"/>
              <a:t>匿名账本</a:t>
            </a:r>
          </a:p>
        </p:txBody>
      </p:sp>
      <p:sp>
        <p:nvSpPr>
          <p:cNvPr id="7" name="Content Placeholder 6">
            <a:extLst>
              <a:ext uri="{FF2B5EF4-FFF2-40B4-BE49-F238E27FC236}">
                <a16:creationId xmlns:a16="http://schemas.microsoft.com/office/drawing/2014/main" id="{FFF079A0-7368-4DC9-BA6C-0DD6A0CE1AFF}"/>
              </a:ext>
            </a:extLst>
          </p:cNvPr>
          <p:cNvSpPr>
            <a:spLocks noGrp="1"/>
          </p:cNvSpPr>
          <p:nvPr>
            <p:ph idx="1"/>
          </p:nvPr>
        </p:nvSpPr>
        <p:spPr>
          <a:xfrm>
            <a:off x="266700" y="2966721"/>
            <a:ext cx="11782425" cy="3454399"/>
          </a:xfrm>
        </p:spPr>
        <p:txBody>
          <a:bodyPr>
            <a:normAutofit/>
          </a:bodyPr>
          <a:lstStyle/>
          <a:p>
            <a:pPr marL="342900" indent="-342900">
              <a:buFont typeface="+mj-lt"/>
              <a:buAutoNum type="arabicPeriod"/>
            </a:pPr>
            <a:r>
              <a:rPr lang="zh-CN" altLang="en-US" b="1"/>
              <a:t>隐私性</a:t>
            </a:r>
            <a:endParaRPr lang="en-US" altLang="zh-CN"/>
          </a:p>
          <a:p>
            <a:r>
              <a:rPr lang="zh-CN" altLang="en-US"/>
              <a:t>每个用户手握着一把只有自己知道的私钥。</a:t>
            </a:r>
            <a:endParaRPr lang="en-US" altLang="zh-CN"/>
          </a:p>
          <a:p>
            <a:r>
              <a:rPr lang="zh-CN" altLang="en-US"/>
              <a:t>私钥（可以不那么严谨的理解为密码，只有自己知道）可以生成公开可见的</a:t>
            </a:r>
            <a:r>
              <a:rPr lang="zh-CN" altLang="en-US" b="1">
                <a:solidFill>
                  <a:schemeClr val="accent1">
                    <a:lumMod val="75000"/>
                  </a:schemeClr>
                </a:solidFill>
              </a:rPr>
              <a:t>公钥</a:t>
            </a:r>
            <a:r>
              <a:rPr lang="zh-CN" altLang="en-US"/>
              <a:t>和</a:t>
            </a:r>
            <a:r>
              <a:rPr lang="zh-CN" altLang="en-US" b="1">
                <a:solidFill>
                  <a:schemeClr val="accent1">
                    <a:lumMod val="75000"/>
                  </a:schemeClr>
                </a:solidFill>
              </a:rPr>
              <a:t>地址（这两个可以不那么严谨的理解为账号）</a:t>
            </a:r>
            <a:r>
              <a:rPr lang="zh-CN" altLang="en-US"/>
              <a:t>，由于生成过程是非对称加密，不可能从公钥或地址反推出私钥（涉及到一些密码学的内容，感兴趣的自行查阅）。这首先就保证了隐私性。</a:t>
            </a:r>
            <a:endParaRPr lang="en-US" altLang="zh-CN"/>
          </a:p>
          <a:p>
            <a:endParaRPr lang="en-US" altLang="zh-CN"/>
          </a:p>
          <a:p>
            <a:endParaRPr lang="en-US" altLang="zh-CN"/>
          </a:p>
        </p:txBody>
      </p:sp>
      <p:sp>
        <p:nvSpPr>
          <p:cNvPr id="10" name="TextBox 9">
            <a:extLst>
              <a:ext uri="{FF2B5EF4-FFF2-40B4-BE49-F238E27FC236}">
                <a16:creationId xmlns:a16="http://schemas.microsoft.com/office/drawing/2014/main" id="{8149439A-57F4-4CD9-A8C3-3EBA4323C4FE}"/>
              </a:ext>
            </a:extLst>
          </p:cNvPr>
          <p:cNvSpPr txBox="1"/>
          <p:nvPr/>
        </p:nvSpPr>
        <p:spPr>
          <a:xfrm>
            <a:off x="4892992" y="1330961"/>
            <a:ext cx="2529840" cy="1289905"/>
          </a:xfrm>
          <a:prstGeom prst="rect">
            <a:avLst/>
          </a:prstGeom>
          <a:noFill/>
        </p:spPr>
        <p:txBody>
          <a:bodyPr wrap="square" rtlCol="0">
            <a:spAutoFit/>
          </a:bodyPr>
          <a:lstStyle/>
          <a:p>
            <a:pPr>
              <a:lnSpc>
                <a:spcPct val="150000"/>
              </a:lnSpc>
            </a:pPr>
            <a:r>
              <a:rPr lang="zh-CN" altLang="en-US">
                <a:solidFill>
                  <a:schemeClr val="accent1">
                    <a:lumMod val="75000"/>
                  </a:schemeClr>
                </a:solidFill>
              </a:rPr>
              <a:t>付款地址：</a:t>
            </a:r>
            <a:r>
              <a:rPr lang="en-US" altLang="zh-CN">
                <a:solidFill>
                  <a:schemeClr val="accent1">
                    <a:lumMod val="75000"/>
                  </a:schemeClr>
                </a:solidFill>
              </a:rPr>
              <a:t>AAA</a:t>
            </a:r>
          </a:p>
          <a:p>
            <a:pPr>
              <a:lnSpc>
                <a:spcPct val="150000"/>
              </a:lnSpc>
            </a:pPr>
            <a:r>
              <a:rPr lang="zh-CN" altLang="en-US">
                <a:solidFill>
                  <a:schemeClr val="accent1">
                    <a:lumMod val="75000"/>
                  </a:schemeClr>
                </a:solidFill>
              </a:rPr>
              <a:t>收款地址：</a:t>
            </a:r>
            <a:r>
              <a:rPr lang="en-US" altLang="zh-CN">
                <a:solidFill>
                  <a:schemeClr val="accent1">
                    <a:lumMod val="75000"/>
                  </a:schemeClr>
                </a:solidFill>
              </a:rPr>
              <a:t>BBB</a:t>
            </a:r>
          </a:p>
          <a:p>
            <a:pPr>
              <a:lnSpc>
                <a:spcPct val="150000"/>
              </a:lnSpc>
            </a:pPr>
            <a:r>
              <a:rPr lang="zh-CN" altLang="en-US">
                <a:solidFill>
                  <a:schemeClr val="accent1">
                    <a:lumMod val="75000"/>
                  </a:schemeClr>
                </a:solidFill>
              </a:rPr>
              <a:t>金额：</a:t>
            </a:r>
            <a:r>
              <a:rPr lang="en-US" altLang="zh-CN">
                <a:solidFill>
                  <a:schemeClr val="accent1">
                    <a:lumMod val="75000"/>
                  </a:schemeClr>
                </a:solidFill>
              </a:rPr>
              <a:t>10</a:t>
            </a:r>
            <a:r>
              <a:rPr lang="zh-CN" altLang="en-US">
                <a:solidFill>
                  <a:schemeClr val="accent1">
                    <a:lumMod val="75000"/>
                  </a:schemeClr>
                </a:solidFill>
              </a:rPr>
              <a:t>比特币</a:t>
            </a:r>
          </a:p>
        </p:txBody>
      </p:sp>
      <p:sp>
        <p:nvSpPr>
          <p:cNvPr id="6" name="TextBox 5">
            <a:extLst>
              <a:ext uri="{FF2B5EF4-FFF2-40B4-BE49-F238E27FC236}">
                <a16:creationId xmlns:a16="http://schemas.microsoft.com/office/drawing/2014/main" id="{B87E2129-E937-418F-9588-A570132FB87F}"/>
              </a:ext>
            </a:extLst>
          </p:cNvPr>
          <p:cNvSpPr txBox="1"/>
          <p:nvPr/>
        </p:nvSpPr>
        <p:spPr>
          <a:xfrm>
            <a:off x="10564427" y="6276513"/>
            <a:ext cx="1590885" cy="369332"/>
          </a:xfrm>
          <a:prstGeom prst="rect">
            <a:avLst/>
          </a:prstGeom>
          <a:noFill/>
        </p:spPr>
        <p:txBody>
          <a:bodyPr wrap="none" rtlCol="0">
            <a:spAutoFit/>
          </a:bodyPr>
          <a:lstStyle/>
          <a:p>
            <a:r>
              <a:rPr lang="en-US" altLang="zh-CN" b="1">
                <a:hlinkClick r:id="rId2" action="ppaction://hlinksldjump"/>
              </a:rPr>
              <a:t>【</a:t>
            </a:r>
            <a:r>
              <a:rPr lang="zh-CN" altLang="en-US" b="1">
                <a:hlinkClick r:id="rId2" action="ppaction://hlinksldjump"/>
              </a:rPr>
              <a:t>回到上页</a:t>
            </a:r>
            <a:r>
              <a:rPr lang="en-US" altLang="zh-CN" b="1">
                <a:hlinkClick r:id="rId2" action="ppaction://hlinksldjump"/>
              </a:rPr>
              <a:t>】</a:t>
            </a:r>
            <a:endParaRPr lang="zh-CN" altLang="en-US" b="1"/>
          </a:p>
        </p:txBody>
      </p:sp>
    </p:spTree>
    <p:extLst>
      <p:ext uri="{BB962C8B-B14F-4D97-AF65-F5344CB8AC3E}">
        <p14:creationId xmlns:p14="http://schemas.microsoft.com/office/powerpoint/2010/main" val="121887804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85BAF7-E25D-49CB-B8DC-C797134E05D9}"/>
              </a:ext>
            </a:extLst>
          </p:cNvPr>
          <p:cNvSpPr>
            <a:spLocks noGrp="1"/>
          </p:cNvSpPr>
          <p:nvPr>
            <p:ph type="title"/>
          </p:nvPr>
        </p:nvSpPr>
        <p:spPr/>
        <p:txBody>
          <a:bodyPr/>
          <a:lstStyle/>
          <a:p>
            <a:r>
              <a:rPr lang="zh-CN" altLang="en-US"/>
              <a:t>私钥和公钥：比特币区块链 </a:t>
            </a:r>
            <a:r>
              <a:rPr lang="en-US" altLang="zh-CN"/>
              <a:t>- </a:t>
            </a:r>
            <a:r>
              <a:rPr lang="zh-CN" altLang="en-US"/>
              <a:t>匿名账本</a:t>
            </a:r>
          </a:p>
        </p:txBody>
      </p:sp>
      <p:sp>
        <p:nvSpPr>
          <p:cNvPr id="7" name="Content Placeholder 6">
            <a:extLst>
              <a:ext uri="{FF2B5EF4-FFF2-40B4-BE49-F238E27FC236}">
                <a16:creationId xmlns:a16="http://schemas.microsoft.com/office/drawing/2014/main" id="{FFF079A0-7368-4DC9-BA6C-0DD6A0CE1AFF}"/>
              </a:ext>
            </a:extLst>
          </p:cNvPr>
          <p:cNvSpPr>
            <a:spLocks noGrp="1"/>
          </p:cNvSpPr>
          <p:nvPr>
            <p:ph idx="1"/>
          </p:nvPr>
        </p:nvSpPr>
        <p:spPr>
          <a:xfrm>
            <a:off x="266700" y="2966721"/>
            <a:ext cx="11782425" cy="3454399"/>
          </a:xfrm>
        </p:spPr>
        <p:txBody>
          <a:bodyPr>
            <a:normAutofit/>
          </a:bodyPr>
          <a:lstStyle/>
          <a:p>
            <a:pPr marL="342900" indent="-342900">
              <a:buFont typeface="+mj-lt"/>
              <a:buAutoNum type="arabicPeriod" startAt="2"/>
            </a:pPr>
            <a:r>
              <a:rPr lang="zh-CN" altLang="en-US" b="1"/>
              <a:t>验证地址所有权</a:t>
            </a:r>
            <a:endParaRPr lang="en-US" altLang="zh-CN" b="1"/>
          </a:p>
          <a:p>
            <a:r>
              <a:rPr lang="zh-CN" altLang="en-US"/>
              <a:t>那么现在的问题变成，谁有权用</a:t>
            </a:r>
            <a:r>
              <a:rPr lang="en-US" altLang="zh-CN"/>
              <a:t>AAA</a:t>
            </a:r>
            <a:r>
              <a:rPr lang="zh-CN" altLang="en-US"/>
              <a:t>这个</a:t>
            </a:r>
            <a:r>
              <a:rPr lang="zh-CN" altLang="en-US" b="1">
                <a:solidFill>
                  <a:schemeClr val="accent1">
                    <a:lumMod val="75000"/>
                  </a:schemeClr>
                </a:solidFill>
              </a:rPr>
              <a:t>地址</a:t>
            </a:r>
            <a:r>
              <a:rPr lang="zh-CN" altLang="en-US"/>
              <a:t>来付款？怎么证明没有人冒充</a:t>
            </a:r>
            <a:r>
              <a:rPr lang="en-US" altLang="zh-CN"/>
              <a:t>AAA</a:t>
            </a:r>
            <a:r>
              <a:rPr lang="zh-CN" altLang="en-US"/>
              <a:t>这个地址付款？</a:t>
            </a:r>
            <a:endParaRPr lang="en-US" altLang="zh-CN"/>
          </a:p>
          <a:p>
            <a:endParaRPr lang="en-US" altLang="zh-CN"/>
          </a:p>
          <a:p>
            <a:r>
              <a:rPr lang="zh-CN" altLang="en-US"/>
              <a:t>比特币的解决方案是，谁拥有某个地址的</a:t>
            </a:r>
            <a:r>
              <a:rPr lang="zh-CN" altLang="en-US" b="1">
                <a:solidFill>
                  <a:schemeClr val="accent1">
                    <a:lumMod val="75000"/>
                  </a:schemeClr>
                </a:solidFill>
              </a:rPr>
              <a:t>私钥</a:t>
            </a:r>
            <a:r>
              <a:rPr lang="zh-CN" altLang="en-US"/>
              <a:t>，谁就能用这个地址进行支付。</a:t>
            </a:r>
            <a:endParaRPr lang="en-US" altLang="zh-CN"/>
          </a:p>
          <a:p>
            <a:r>
              <a:rPr lang="zh-CN" altLang="en-US"/>
              <a:t>假如，</a:t>
            </a:r>
            <a:r>
              <a:rPr lang="en-US" altLang="zh-CN"/>
              <a:t>Alice</a:t>
            </a:r>
            <a:r>
              <a:rPr lang="zh-CN" altLang="en-US"/>
              <a:t>拥有地址</a:t>
            </a:r>
            <a:r>
              <a:rPr lang="en-US" altLang="zh-CN"/>
              <a:t>AAA</a:t>
            </a:r>
            <a:r>
              <a:rPr lang="zh-CN" altLang="en-US"/>
              <a:t>的私钥，只要</a:t>
            </a:r>
            <a:r>
              <a:rPr lang="en-US" altLang="zh-CN"/>
              <a:t>Alice</a:t>
            </a:r>
            <a:r>
              <a:rPr lang="zh-CN" altLang="en-US"/>
              <a:t>能证明这一点，就能证明她有权用</a:t>
            </a:r>
            <a:r>
              <a:rPr lang="en-US" altLang="zh-CN"/>
              <a:t>AAA</a:t>
            </a:r>
            <a:r>
              <a:rPr lang="zh-CN" altLang="en-US"/>
              <a:t>这个地址付款。</a:t>
            </a:r>
            <a:endParaRPr lang="en-US" altLang="zh-CN"/>
          </a:p>
        </p:txBody>
      </p:sp>
      <p:sp>
        <p:nvSpPr>
          <p:cNvPr id="10" name="TextBox 9">
            <a:extLst>
              <a:ext uri="{FF2B5EF4-FFF2-40B4-BE49-F238E27FC236}">
                <a16:creationId xmlns:a16="http://schemas.microsoft.com/office/drawing/2014/main" id="{8149439A-57F4-4CD9-A8C3-3EBA4323C4FE}"/>
              </a:ext>
            </a:extLst>
          </p:cNvPr>
          <p:cNvSpPr txBox="1"/>
          <p:nvPr/>
        </p:nvSpPr>
        <p:spPr>
          <a:xfrm>
            <a:off x="4892992" y="1330961"/>
            <a:ext cx="2529840" cy="1289905"/>
          </a:xfrm>
          <a:prstGeom prst="rect">
            <a:avLst/>
          </a:prstGeom>
          <a:noFill/>
        </p:spPr>
        <p:txBody>
          <a:bodyPr wrap="square" rtlCol="0">
            <a:spAutoFit/>
          </a:bodyPr>
          <a:lstStyle/>
          <a:p>
            <a:pPr>
              <a:lnSpc>
                <a:spcPct val="150000"/>
              </a:lnSpc>
            </a:pPr>
            <a:r>
              <a:rPr lang="zh-CN" altLang="en-US">
                <a:solidFill>
                  <a:schemeClr val="accent1">
                    <a:lumMod val="75000"/>
                  </a:schemeClr>
                </a:solidFill>
              </a:rPr>
              <a:t>付款地址：</a:t>
            </a:r>
            <a:r>
              <a:rPr lang="en-US" altLang="zh-CN">
                <a:solidFill>
                  <a:schemeClr val="accent1">
                    <a:lumMod val="75000"/>
                  </a:schemeClr>
                </a:solidFill>
              </a:rPr>
              <a:t>AAA</a:t>
            </a:r>
          </a:p>
          <a:p>
            <a:pPr>
              <a:lnSpc>
                <a:spcPct val="150000"/>
              </a:lnSpc>
            </a:pPr>
            <a:r>
              <a:rPr lang="zh-CN" altLang="en-US">
                <a:solidFill>
                  <a:schemeClr val="accent1">
                    <a:lumMod val="75000"/>
                  </a:schemeClr>
                </a:solidFill>
              </a:rPr>
              <a:t>收款地址：</a:t>
            </a:r>
            <a:r>
              <a:rPr lang="en-US" altLang="zh-CN">
                <a:solidFill>
                  <a:schemeClr val="accent1">
                    <a:lumMod val="75000"/>
                  </a:schemeClr>
                </a:solidFill>
              </a:rPr>
              <a:t>BBB</a:t>
            </a:r>
          </a:p>
          <a:p>
            <a:pPr>
              <a:lnSpc>
                <a:spcPct val="150000"/>
              </a:lnSpc>
            </a:pPr>
            <a:r>
              <a:rPr lang="zh-CN" altLang="en-US">
                <a:solidFill>
                  <a:schemeClr val="accent1">
                    <a:lumMod val="75000"/>
                  </a:schemeClr>
                </a:solidFill>
              </a:rPr>
              <a:t>金额：</a:t>
            </a:r>
            <a:r>
              <a:rPr lang="en-US" altLang="zh-CN">
                <a:solidFill>
                  <a:schemeClr val="accent1">
                    <a:lumMod val="75000"/>
                  </a:schemeClr>
                </a:solidFill>
              </a:rPr>
              <a:t>10</a:t>
            </a:r>
            <a:r>
              <a:rPr lang="zh-CN" altLang="en-US">
                <a:solidFill>
                  <a:schemeClr val="accent1">
                    <a:lumMod val="75000"/>
                  </a:schemeClr>
                </a:solidFill>
              </a:rPr>
              <a:t>比特币</a:t>
            </a:r>
          </a:p>
        </p:txBody>
      </p:sp>
      <p:sp>
        <p:nvSpPr>
          <p:cNvPr id="6" name="TextBox 5">
            <a:extLst>
              <a:ext uri="{FF2B5EF4-FFF2-40B4-BE49-F238E27FC236}">
                <a16:creationId xmlns:a16="http://schemas.microsoft.com/office/drawing/2014/main" id="{A6228BA9-22CC-40E8-9265-9B5A1647CC35}"/>
              </a:ext>
            </a:extLst>
          </p:cNvPr>
          <p:cNvSpPr txBox="1"/>
          <p:nvPr/>
        </p:nvSpPr>
        <p:spPr>
          <a:xfrm>
            <a:off x="10564427" y="6276513"/>
            <a:ext cx="1590885" cy="369332"/>
          </a:xfrm>
          <a:prstGeom prst="rect">
            <a:avLst/>
          </a:prstGeom>
          <a:noFill/>
        </p:spPr>
        <p:txBody>
          <a:bodyPr wrap="none" rtlCol="0">
            <a:spAutoFit/>
          </a:bodyPr>
          <a:lstStyle/>
          <a:p>
            <a:r>
              <a:rPr lang="en-US" altLang="zh-CN" b="1">
                <a:hlinkClick r:id="rId2" action="ppaction://hlinksldjump"/>
              </a:rPr>
              <a:t>【</a:t>
            </a:r>
            <a:r>
              <a:rPr lang="zh-CN" altLang="en-US" b="1">
                <a:hlinkClick r:id="rId2" action="ppaction://hlinksldjump"/>
              </a:rPr>
              <a:t>回到上页</a:t>
            </a:r>
            <a:r>
              <a:rPr lang="en-US" altLang="zh-CN" b="1">
                <a:hlinkClick r:id="rId2" action="ppaction://hlinksldjump"/>
              </a:rPr>
              <a:t>】</a:t>
            </a:r>
            <a:endParaRPr lang="zh-CN" altLang="en-US" b="1"/>
          </a:p>
        </p:txBody>
      </p:sp>
    </p:spTree>
    <p:extLst>
      <p:ext uri="{BB962C8B-B14F-4D97-AF65-F5344CB8AC3E}">
        <p14:creationId xmlns:p14="http://schemas.microsoft.com/office/powerpoint/2010/main" val="143604085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85BAF7-E25D-49CB-B8DC-C797134E05D9}"/>
              </a:ext>
            </a:extLst>
          </p:cNvPr>
          <p:cNvSpPr>
            <a:spLocks noGrp="1"/>
          </p:cNvSpPr>
          <p:nvPr>
            <p:ph type="title"/>
          </p:nvPr>
        </p:nvSpPr>
        <p:spPr/>
        <p:txBody>
          <a:bodyPr/>
          <a:lstStyle/>
          <a:p>
            <a:r>
              <a:rPr lang="zh-CN" altLang="en-US"/>
              <a:t>私钥和公钥：比特币区块链 </a:t>
            </a:r>
            <a:r>
              <a:rPr lang="en-US" altLang="zh-CN"/>
              <a:t>- </a:t>
            </a:r>
            <a:r>
              <a:rPr lang="zh-CN" altLang="en-US"/>
              <a:t>匿名账本</a:t>
            </a:r>
          </a:p>
        </p:txBody>
      </p:sp>
      <p:sp>
        <p:nvSpPr>
          <p:cNvPr id="7" name="Content Placeholder 6">
            <a:extLst>
              <a:ext uri="{FF2B5EF4-FFF2-40B4-BE49-F238E27FC236}">
                <a16:creationId xmlns:a16="http://schemas.microsoft.com/office/drawing/2014/main" id="{FFF079A0-7368-4DC9-BA6C-0DD6A0CE1AFF}"/>
              </a:ext>
            </a:extLst>
          </p:cNvPr>
          <p:cNvSpPr>
            <a:spLocks noGrp="1"/>
          </p:cNvSpPr>
          <p:nvPr>
            <p:ph idx="1"/>
          </p:nvPr>
        </p:nvSpPr>
        <p:spPr>
          <a:xfrm>
            <a:off x="266700" y="1077374"/>
            <a:ext cx="11782425" cy="1381759"/>
          </a:xfrm>
        </p:spPr>
        <p:txBody>
          <a:bodyPr>
            <a:normAutofit/>
          </a:bodyPr>
          <a:lstStyle/>
          <a:p>
            <a:pPr marL="342900" indent="-342900">
              <a:buFont typeface="+mj-lt"/>
              <a:buAutoNum type="arabicPeriod" startAt="2"/>
            </a:pPr>
            <a:r>
              <a:rPr lang="zh-CN" altLang="en-US" b="1"/>
              <a:t>验证地址所有权：数字签名加密</a:t>
            </a:r>
            <a:endParaRPr lang="en-US" altLang="zh-CN" b="1"/>
          </a:p>
          <a:p>
            <a:r>
              <a:rPr lang="zh-CN" altLang="en-US"/>
              <a:t>回忆之前对公钥私钥的介绍，如果目的是验证身份，就要采用</a:t>
            </a:r>
            <a:r>
              <a:rPr lang="zh-CN" altLang="en-US" b="1">
                <a:solidFill>
                  <a:schemeClr val="accent1">
                    <a:lumMod val="75000"/>
                  </a:schemeClr>
                </a:solidFill>
              </a:rPr>
              <a:t>数字签名</a:t>
            </a:r>
            <a:r>
              <a:rPr lang="zh-CN" altLang="en-US"/>
              <a:t>的加密方法。具体步骤如下：</a:t>
            </a:r>
            <a:endParaRPr lang="en-US" altLang="zh-CN"/>
          </a:p>
          <a:p>
            <a:pPr marL="0" indent="0">
              <a:buNone/>
            </a:pPr>
            <a:r>
              <a:rPr lang="en-US" altLang="zh-CN"/>
              <a:t>1) </a:t>
            </a:r>
            <a:r>
              <a:rPr lang="zh-CN" altLang="en-US"/>
              <a:t>对整个交易进行哈希运算，得到一个</a:t>
            </a:r>
            <a:r>
              <a:rPr lang="en-US" altLang="zh-CN"/>
              <a:t>Hash</a:t>
            </a:r>
            <a:r>
              <a:rPr lang="zh-CN" altLang="en-US"/>
              <a:t>值（这个</a:t>
            </a:r>
            <a:r>
              <a:rPr lang="en-US" altLang="zh-CN"/>
              <a:t>Hash</a:t>
            </a:r>
            <a:r>
              <a:rPr lang="zh-CN" altLang="en-US"/>
              <a:t>值也叫交易摘要），简化演示大概是这样：</a:t>
            </a:r>
            <a:endParaRPr lang="en-US" altLang="zh-CN"/>
          </a:p>
        </p:txBody>
      </p:sp>
      <p:sp>
        <p:nvSpPr>
          <p:cNvPr id="10" name="TextBox 9">
            <a:extLst>
              <a:ext uri="{FF2B5EF4-FFF2-40B4-BE49-F238E27FC236}">
                <a16:creationId xmlns:a16="http://schemas.microsoft.com/office/drawing/2014/main" id="{8149439A-57F4-4CD9-A8C3-3EBA4323C4FE}"/>
              </a:ext>
            </a:extLst>
          </p:cNvPr>
          <p:cNvSpPr txBox="1"/>
          <p:nvPr/>
        </p:nvSpPr>
        <p:spPr>
          <a:xfrm>
            <a:off x="3876992" y="2682241"/>
            <a:ext cx="2529840" cy="1289905"/>
          </a:xfrm>
          <a:prstGeom prst="rect">
            <a:avLst/>
          </a:prstGeom>
          <a:noFill/>
        </p:spPr>
        <p:txBody>
          <a:bodyPr wrap="square" rtlCol="0">
            <a:spAutoFit/>
          </a:bodyPr>
          <a:lstStyle/>
          <a:p>
            <a:pPr>
              <a:lnSpc>
                <a:spcPct val="150000"/>
              </a:lnSpc>
            </a:pPr>
            <a:r>
              <a:rPr lang="zh-CN" altLang="en-US">
                <a:solidFill>
                  <a:schemeClr val="accent1">
                    <a:lumMod val="75000"/>
                  </a:schemeClr>
                </a:solidFill>
              </a:rPr>
              <a:t>付款地址：</a:t>
            </a:r>
            <a:r>
              <a:rPr lang="en-US" altLang="zh-CN">
                <a:solidFill>
                  <a:schemeClr val="accent1">
                    <a:lumMod val="75000"/>
                  </a:schemeClr>
                </a:solidFill>
              </a:rPr>
              <a:t>AAA</a:t>
            </a:r>
          </a:p>
          <a:p>
            <a:pPr>
              <a:lnSpc>
                <a:spcPct val="150000"/>
              </a:lnSpc>
            </a:pPr>
            <a:r>
              <a:rPr lang="zh-CN" altLang="en-US">
                <a:solidFill>
                  <a:schemeClr val="accent1">
                    <a:lumMod val="75000"/>
                  </a:schemeClr>
                </a:solidFill>
              </a:rPr>
              <a:t>收款地址：</a:t>
            </a:r>
            <a:r>
              <a:rPr lang="en-US" altLang="zh-CN">
                <a:solidFill>
                  <a:schemeClr val="accent1">
                    <a:lumMod val="75000"/>
                  </a:schemeClr>
                </a:solidFill>
              </a:rPr>
              <a:t>BBB</a:t>
            </a:r>
          </a:p>
          <a:p>
            <a:pPr>
              <a:lnSpc>
                <a:spcPct val="150000"/>
              </a:lnSpc>
            </a:pPr>
            <a:r>
              <a:rPr lang="zh-CN" altLang="en-US">
                <a:solidFill>
                  <a:schemeClr val="accent1">
                    <a:lumMod val="75000"/>
                  </a:schemeClr>
                </a:solidFill>
              </a:rPr>
              <a:t>金额：</a:t>
            </a:r>
            <a:r>
              <a:rPr lang="en-US" altLang="zh-CN">
                <a:solidFill>
                  <a:schemeClr val="accent1">
                    <a:lumMod val="75000"/>
                  </a:schemeClr>
                </a:solidFill>
              </a:rPr>
              <a:t>10</a:t>
            </a:r>
            <a:r>
              <a:rPr lang="zh-CN" altLang="en-US">
                <a:solidFill>
                  <a:schemeClr val="accent1">
                    <a:lumMod val="75000"/>
                  </a:schemeClr>
                </a:solidFill>
              </a:rPr>
              <a:t>比特币</a:t>
            </a:r>
          </a:p>
        </p:txBody>
      </p:sp>
      <p:sp>
        <p:nvSpPr>
          <p:cNvPr id="3" name="Rectangle 2">
            <a:extLst>
              <a:ext uri="{FF2B5EF4-FFF2-40B4-BE49-F238E27FC236}">
                <a16:creationId xmlns:a16="http://schemas.microsoft.com/office/drawing/2014/main" id="{89B9524F-59EE-4786-89F9-1A49919E8FDF}"/>
              </a:ext>
            </a:extLst>
          </p:cNvPr>
          <p:cNvSpPr/>
          <p:nvPr/>
        </p:nvSpPr>
        <p:spPr>
          <a:xfrm>
            <a:off x="3728720" y="2682241"/>
            <a:ext cx="2214880" cy="1381759"/>
          </a:xfrm>
          <a:prstGeom prst="rect">
            <a:avLst/>
          </a:prstGeom>
          <a:no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Straight Arrow Connector 8">
            <a:extLst>
              <a:ext uri="{FF2B5EF4-FFF2-40B4-BE49-F238E27FC236}">
                <a16:creationId xmlns:a16="http://schemas.microsoft.com/office/drawing/2014/main" id="{29E31FE2-B3F1-463F-928D-A216BDB56CB2}"/>
              </a:ext>
            </a:extLst>
          </p:cNvPr>
          <p:cNvCxnSpPr/>
          <p:nvPr/>
        </p:nvCxnSpPr>
        <p:spPr>
          <a:xfrm>
            <a:off x="5943600" y="3362960"/>
            <a:ext cx="762000" cy="0"/>
          </a:xfrm>
          <a:prstGeom prst="straightConnector1">
            <a:avLst/>
          </a:prstGeom>
          <a:ln w="57150">
            <a:solidFill>
              <a:srgbClr val="8FAADC"/>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CA8C8B92-54A0-4A4C-96C1-762DA9B5FF88}"/>
              </a:ext>
            </a:extLst>
          </p:cNvPr>
          <p:cNvSpPr txBox="1"/>
          <p:nvPr/>
        </p:nvSpPr>
        <p:spPr>
          <a:xfrm>
            <a:off x="2972752" y="5542549"/>
            <a:ext cx="2279791" cy="369332"/>
          </a:xfrm>
          <a:prstGeom prst="rect">
            <a:avLst/>
          </a:prstGeom>
          <a:noFill/>
        </p:spPr>
        <p:txBody>
          <a:bodyPr wrap="none" rtlCol="0">
            <a:spAutoFit/>
          </a:bodyPr>
          <a:lstStyle/>
          <a:p>
            <a:r>
              <a:rPr lang="en-US" altLang="zh-CN"/>
              <a:t>Hash</a:t>
            </a:r>
            <a:r>
              <a:rPr lang="zh-CN" altLang="en-US"/>
              <a:t>值：</a:t>
            </a:r>
            <a:r>
              <a:rPr lang="en-US" altLang="zh-CN"/>
              <a:t>88880000</a:t>
            </a:r>
            <a:endParaRPr lang="zh-CN" altLang="en-US"/>
          </a:p>
        </p:txBody>
      </p:sp>
      <p:sp>
        <p:nvSpPr>
          <p:cNvPr id="12" name="TextBox 11">
            <a:extLst>
              <a:ext uri="{FF2B5EF4-FFF2-40B4-BE49-F238E27FC236}">
                <a16:creationId xmlns:a16="http://schemas.microsoft.com/office/drawing/2014/main" id="{1FA7C7DA-2179-4625-A9FA-82AAD6383A1A}"/>
              </a:ext>
            </a:extLst>
          </p:cNvPr>
          <p:cNvSpPr txBox="1"/>
          <p:nvPr/>
        </p:nvSpPr>
        <p:spPr>
          <a:xfrm>
            <a:off x="396240" y="4398868"/>
            <a:ext cx="4175760" cy="369332"/>
          </a:xfrm>
          <a:prstGeom prst="rect">
            <a:avLst/>
          </a:prstGeom>
          <a:noFill/>
        </p:spPr>
        <p:txBody>
          <a:bodyPr wrap="square" rtlCol="0">
            <a:spAutoFit/>
          </a:bodyPr>
          <a:lstStyle/>
          <a:p>
            <a:r>
              <a:rPr lang="en-US" altLang="zh-CN"/>
              <a:t>2) </a:t>
            </a:r>
            <a:r>
              <a:rPr lang="zh-CN" altLang="en-US"/>
              <a:t>用</a:t>
            </a:r>
            <a:r>
              <a:rPr lang="en-US" altLang="zh-CN"/>
              <a:t>Alice</a:t>
            </a:r>
            <a:r>
              <a:rPr lang="zh-CN" altLang="en-US"/>
              <a:t>的</a:t>
            </a:r>
            <a:r>
              <a:rPr lang="zh-CN" altLang="en-US" b="1">
                <a:solidFill>
                  <a:schemeClr val="accent1">
                    <a:lumMod val="75000"/>
                  </a:schemeClr>
                </a:solidFill>
              </a:rPr>
              <a:t>私钥</a:t>
            </a:r>
            <a:r>
              <a:rPr lang="zh-CN" altLang="en-US"/>
              <a:t>对交易摘要进行</a:t>
            </a:r>
            <a:r>
              <a:rPr lang="zh-CN" altLang="en-US" b="1">
                <a:solidFill>
                  <a:schemeClr val="accent1">
                    <a:lumMod val="75000"/>
                  </a:schemeClr>
                </a:solidFill>
              </a:rPr>
              <a:t>加密</a:t>
            </a:r>
            <a:r>
              <a:rPr lang="zh-CN" altLang="en-US"/>
              <a:t>：</a:t>
            </a:r>
          </a:p>
        </p:txBody>
      </p:sp>
      <p:cxnSp>
        <p:nvCxnSpPr>
          <p:cNvPr id="13" name="Straight Arrow Connector 12">
            <a:extLst>
              <a:ext uri="{FF2B5EF4-FFF2-40B4-BE49-F238E27FC236}">
                <a16:creationId xmlns:a16="http://schemas.microsoft.com/office/drawing/2014/main" id="{6EE9B06D-4DA3-4954-A0BA-C92E6DFDE3DE}"/>
              </a:ext>
            </a:extLst>
          </p:cNvPr>
          <p:cNvCxnSpPr>
            <a:cxnSpLocks/>
          </p:cNvCxnSpPr>
          <p:nvPr/>
        </p:nvCxnSpPr>
        <p:spPr>
          <a:xfrm>
            <a:off x="5350192" y="5727215"/>
            <a:ext cx="1615440" cy="0"/>
          </a:xfrm>
          <a:prstGeom prst="straightConnector1">
            <a:avLst/>
          </a:prstGeom>
          <a:ln w="57150">
            <a:solidFill>
              <a:srgbClr val="8FAADC"/>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DF317F1A-5A4E-42EF-8559-65BB798180A8}"/>
              </a:ext>
            </a:extLst>
          </p:cNvPr>
          <p:cNvSpPr txBox="1"/>
          <p:nvPr/>
        </p:nvSpPr>
        <p:spPr>
          <a:xfrm>
            <a:off x="5215282" y="5135601"/>
            <a:ext cx="1792478" cy="369332"/>
          </a:xfrm>
          <a:prstGeom prst="rect">
            <a:avLst/>
          </a:prstGeom>
          <a:noFill/>
        </p:spPr>
        <p:txBody>
          <a:bodyPr wrap="none" rtlCol="0">
            <a:spAutoFit/>
          </a:bodyPr>
          <a:lstStyle/>
          <a:p>
            <a:r>
              <a:rPr lang="en-US" altLang="zh-CN">
                <a:solidFill>
                  <a:srgbClr val="FF0000"/>
                </a:solidFill>
              </a:rPr>
              <a:t>(Alice</a:t>
            </a:r>
            <a:r>
              <a:rPr lang="zh-CN" altLang="en-US">
                <a:solidFill>
                  <a:srgbClr val="FF0000"/>
                </a:solidFill>
              </a:rPr>
              <a:t>私钥加密</a:t>
            </a:r>
            <a:r>
              <a:rPr lang="en-US" altLang="zh-CN">
                <a:solidFill>
                  <a:srgbClr val="FF0000"/>
                </a:solidFill>
              </a:rPr>
              <a:t>)</a:t>
            </a:r>
            <a:endParaRPr lang="zh-CN" altLang="en-US">
              <a:solidFill>
                <a:srgbClr val="FF0000"/>
              </a:solidFill>
            </a:endParaRPr>
          </a:p>
        </p:txBody>
      </p:sp>
      <p:sp>
        <p:nvSpPr>
          <p:cNvPr id="16" name="TextBox 15">
            <a:extLst>
              <a:ext uri="{FF2B5EF4-FFF2-40B4-BE49-F238E27FC236}">
                <a16:creationId xmlns:a16="http://schemas.microsoft.com/office/drawing/2014/main" id="{A5C754A2-5CB7-4C51-9A13-6849785189CA}"/>
              </a:ext>
            </a:extLst>
          </p:cNvPr>
          <p:cNvSpPr txBox="1"/>
          <p:nvPr/>
        </p:nvSpPr>
        <p:spPr>
          <a:xfrm>
            <a:off x="7270434" y="5542549"/>
            <a:ext cx="1838965" cy="369332"/>
          </a:xfrm>
          <a:prstGeom prst="rect">
            <a:avLst/>
          </a:prstGeom>
          <a:noFill/>
        </p:spPr>
        <p:txBody>
          <a:bodyPr wrap="none" rtlCol="0">
            <a:spAutoFit/>
          </a:bodyPr>
          <a:lstStyle/>
          <a:p>
            <a:r>
              <a:rPr lang="en-US" altLang="zh-CN"/>
              <a:t>QQQQMMMM</a:t>
            </a:r>
            <a:endParaRPr lang="zh-CN" altLang="en-US"/>
          </a:p>
        </p:txBody>
      </p:sp>
      <p:sp>
        <p:nvSpPr>
          <p:cNvPr id="17" name="TextBox 16">
            <a:extLst>
              <a:ext uri="{FF2B5EF4-FFF2-40B4-BE49-F238E27FC236}">
                <a16:creationId xmlns:a16="http://schemas.microsoft.com/office/drawing/2014/main" id="{6514BE40-0134-425C-87DD-53D1DAD50772}"/>
              </a:ext>
            </a:extLst>
          </p:cNvPr>
          <p:cNvSpPr txBox="1"/>
          <p:nvPr/>
        </p:nvSpPr>
        <p:spPr>
          <a:xfrm>
            <a:off x="6870312" y="3178294"/>
            <a:ext cx="2279791" cy="369332"/>
          </a:xfrm>
          <a:prstGeom prst="rect">
            <a:avLst/>
          </a:prstGeom>
          <a:noFill/>
        </p:spPr>
        <p:txBody>
          <a:bodyPr wrap="none" rtlCol="0">
            <a:spAutoFit/>
          </a:bodyPr>
          <a:lstStyle/>
          <a:p>
            <a:r>
              <a:rPr lang="en-US" altLang="zh-CN"/>
              <a:t>Hash</a:t>
            </a:r>
            <a:r>
              <a:rPr lang="zh-CN" altLang="en-US"/>
              <a:t>值：</a:t>
            </a:r>
            <a:r>
              <a:rPr lang="en-US" altLang="zh-CN"/>
              <a:t>88880000</a:t>
            </a:r>
            <a:endParaRPr lang="zh-CN" altLang="en-US"/>
          </a:p>
        </p:txBody>
      </p:sp>
      <p:sp>
        <p:nvSpPr>
          <p:cNvPr id="18" name="TextBox 17">
            <a:extLst>
              <a:ext uri="{FF2B5EF4-FFF2-40B4-BE49-F238E27FC236}">
                <a16:creationId xmlns:a16="http://schemas.microsoft.com/office/drawing/2014/main" id="{8E0CF2B3-74C0-4593-A015-20807637C94A}"/>
              </a:ext>
            </a:extLst>
          </p:cNvPr>
          <p:cNvSpPr txBox="1"/>
          <p:nvPr/>
        </p:nvSpPr>
        <p:spPr>
          <a:xfrm>
            <a:off x="2963544" y="5121948"/>
            <a:ext cx="2492990" cy="369332"/>
          </a:xfrm>
          <a:prstGeom prst="rect">
            <a:avLst/>
          </a:prstGeom>
          <a:noFill/>
        </p:spPr>
        <p:txBody>
          <a:bodyPr wrap="none" rtlCol="0">
            <a:spAutoFit/>
          </a:bodyPr>
          <a:lstStyle/>
          <a:p>
            <a:r>
              <a:rPr lang="zh-CN" altLang="en-US">
                <a:solidFill>
                  <a:schemeClr val="accent1">
                    <a:lumMod val="75000"/>
                  </a:schemeClr>
                </a:solidFill>
              </a:rPr>
              <a:t>明文（加密前的内容）</a:t>
            </a:r>
          </a:p>
        </p:txBody>
      </p:sp>
      <p:sp>
        <p:nvSpPr>
          <p:cNvPr id="19" name="TextBox 18">
            <a:extLst>
              <a:ext uri="{FF2B5EF4-FFF2-40B4-BE49-F238E27FC236}">
                <a16:creationId xmlns:a16="http://schemas.microsoft.com/office/drawing/2014/main" id="{DF8809D0-3948-444E-832F-DD3601B69551}"/>
              </a:ext>
            </a:extLst>
          </p:cNvPr>
          <p:cNvSpPr txBox="1"/>
          <p:nvPr/>
        </p:nvSpPr>
        <p:spPr>
          <a:xfrm>
            <a:off x="7185966" y="5141418"/>
            <a:ext cx="2492990" cy="369332"/>
          </a:xfrm>
          <a:prstGeom prst="rect">
            <a:avLst/>
          </a:prstGeom>
          <a:noFill/>
        </p:spPr>
        <p:txBody>
          <a:bodyPr wrap="none" rtlCol="0">
            <a:spAutoFit/>
          </a:bodyPr>
          <a:lstStyle/>
          <a:p>
            <a:r>
              <a:rPr lang="zh-CN" altLang="en-US">
                <a:solidFill>
                  <a:schemeClr val="accent1">
                    <a:lumMod val="75000"/>
                  </a:schemeClr>
                </a:solidFill>
              </a:rPr>
              <a:t>密文（加密后的内容）</a:t>
            </a:r>
          </a:p>
        </p:txBody>
      </p:sp>
      <p:sp>
        <p:nvSpPr>
          <p:cNvPr id="21" name="TextBox 20">
            <a:extLst>
              <a:ext uri="{FF2B5EF4-FFF2-40B4-BE49-F238E27FC236}">
                <a16:creationId xmlns:a16="http://schemas.microsoft.com/office/drawing/2014/main" id="{6D417D6A-765A-42A6-B787-49325CB316BF}"/>
              </a:ext>
            </a:extLst>
          </p:cNvPr>
          <p:cNvSpPr txBox="1"/>
          <p:nvPr/>
        </p:nvSpPr>
        <p:spPr>
          <a:xfrm>
            <a:off x="10564427" y="6276513"/>
            <a:ext cx="1590885" cy="369332"/>
          </a:xfrm>
          <a:prstGeom prst="rect">
            <a:avLst/>
          </a:prstGeom>
          <a:noFill/>
        </p:spPr>
        <p:txBody>
          <a:bodyPr wrap="none" rtlCol="0">
            <a:spAutoFit/>
          </a:bodyPr>
          <a:lstStyle/>
          <a:p>
            <a:r>
              <a:rPr lang="en-US" altLang="zh-CN" b="1">
                <a:hlinkClick r:id="rId2" action="ppaction://hlinksldjump"/>
              </a:rPr>
              <a:t>【</a:t>
            </a:r>
            <a:r>
              <a:rPr lang="zh-CN" altLang="en-US" b="1">
                <a:hlinkClick r:id="rId2" action="ppaction://hlinksldjump"/>
              </a:rPr>
              <a:t>回到上页</a:t>
            </a:r>
            <a:r>
              <a:rPr lang="en-US" altLang="zh-CN" b="1">
                <a:hlinkClick r:id="rId2" action="ppaction://hlinksldjump"/>
              </a:rPr>
              <a:t>】</a:t>
            </a:r>
            <a:endParaRPr lang="zh-CN" altLang="en-US" b="1"/>
          </a:p>
        </p:txBody>
      </p:sp>
    </p:spTree>
    <p:extLst>
      <p:ext uri="{BB962C8B-B14F-4D97-AF65-F5344CB8AC3E}">
        <p14:creationId xmlns:p14="http://schemas.microsoft.com/office/powerpoint/2010/main" val="58149045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85BAF7-E25D-49CB-B8DC-C797134E05D9}"/>
              </a:ext>
            </a:extLst>
          </p:cNvPr>
          <p:cNvSpPr>
            <a:spLocks noGrp="1"/>
          </p:cNvSpPr>
          <p:nvPr>
            <p:ph type="title"/>
          </p:nvPr>
        </p:nvSpPr>
        <p:spPr/>
        <p:txBody>
          <a:bodyPr/>
          <a:lstStyle/>
          <a:p>
            <a:r>
              <a:rPr lang="zh-CN" altLang="en-US"/>
              <a:t>私钥和公钥：比特币区块链 </a:t>
            </a:r>
            <a:r>
              <a:rPr lang="en-US" altLang="zh-CN"/>
              <a:t>- </a:t>
            </a:r>
            <a:r>
              <a:rPr lang="zh-CN" altLang="en-US"/>
              <a:t>匿名账本</a:t>
            </a:r>
          </a:p>
        </p:txBody>
      </p:sp>
      <p:sp>
        <p:nvSpPr>
          <p:cNvPr id="7" name="Content Placeholder 6">
            <a:extLst>
              <a:ext uri="{FF2B5EF4-FFF2-40B4-BE49-F238E27FC236}">
                <a16:creationId xmlns:a16="http://schemas.microsoft.com/office/drawing/2014/main" id="{FFF079A0-7368-4DC9-BA6C-0DD6A0CE1AFF}"/>
              </a:ext>
            </a:extLst>
          </p:cNvPr>
          <p:cNvSpPr>
            <a:spLocks noGrp="1"/>
          </p:cNvSpPr>
          <p:nvPr>
            <p:ph idx="1"/>
          </p:nvPr>
        </p:nvSpPr>
        <p:spPr>
          <a:xfrm>
            <a:off x="266700" y="1077374"/>
            <a:ext cx="11782425" cy="1381759"/>
          </a:xfrm>
        </p:spPr>
        <p:txBody>
          <a:bodyPr>
            <a:normAutofit/>
          </a:bodyPr>
          <a:lstStyle/>
          <a:p>
            <a:pPr marL="342900" indent="-342900">
              <a:buFont typeface="+mj-lt"/>
              <a:buAutoNum type="arabicPeriod" startAt="2"/>
            </a:pPr>
            <a:r>
              <a:rPr lang="zh-CN" altLang="en-US" b="1"/>
              <a:t>验证地址所有权：验证</a:t>
            </a:r>
          </a:p>
          <a:p>
            <a:r>
              <a:rPr lang="zh-CN" altLang="en-US"/>
              <a:t>地址</a:t>
            </a:r>
            <a:r>
              <a:rPr lang="en-US" altLang="zh-CN"/>
              <a:t>AAA</a:t>
            </a:r>
            <a:r>
              <a:rPr lang="zh-CN" altLang="en-US"/>
              <a:t>广播的内容如下：</a:t>
            </a:r>
            <a:endParaRPr lang="en-US" altLang="zh-CN"/>
          </a:p>
        </p:txBody>
      </p:sp>
      <p:sp>
        <p:nvSpPr>
          <p:cNvPr id="10" name="TextBox 9">
            <a:extLst>
              <a:ext uri="{FF2B5EF4-FFF2-40B4-BE49-F238E27FC236}">
                <a16:creationId xmlns:a16="http://schemas.microsoft.com/office/drawing/2014/main" id="{8149439A-57F4-4CD9-A8C3-3EBA4323C4FE}"/>
              </a:ext>
            </a:extLst>
          </p:cNvPr>
          <p:cNvSpPr txBox="1"/>
          <p:nvPr/>
        </p:nvSpPr>
        <p:spPr>
          <a:xfrm>
            <a:off x="889952" y="2035150"/>
            <a:ext cx="10535920" cy="458908"/>
          </a:xfrm>
          <a:prstGeom prst="rect">
            <a:avLst/>
          </a:prstGeom>
          <a:noFill/>
        </p:spPr>
        <p:txBody>
          <a:bodyPr wrap="square" rtlCol="0">
            <a:spAutoFit/>
          </a:bodyPr>
          <a:lstStyle/>
          <a:p>
            <a:pPr algn="ctr">
              <a:lnSpc>
                <a:spcPct val="150000"/>
              </a:lnSpc>
            </a:pPr>
            <a:r>
              <a:rPr lang="en-US" altLang="zh-CN">
                <a:solidFill>
                  <a:schemeClr val="accent1">
                    <a:lumMod val="75000"/>
                  </a:schemeClr>
                </a:solidFill>
              </a:rPr>
              <a:t>“</a:t>
            </a:r>
            <a:r>
              <a:rPr lang="zh-CN" altLang="en-US">
                <a:solidFill>
                  <a:schemeClr val="accent1">
                    <a:lumMod val="75000"/>
                  </a:schemeClr>
                </a:solidFill>
              </a:rPr>
              <a:t>地址</a:t>
            </a:r>
            <a:r>
              <a:rPr lang="en-US" altLang="zh-CN">
                <a:solidFill>
                  <a:schemeClr val="accent1">
                    <a:lumMod val="75000"/>
                  </a:schemeClr>
                </a:solidFill>
              </a:rPr>
              <a:t>AAA</a:t>
            </a:r>
            <a:r>
              <a:rPr lang="zh-CN" altLang="en-US">
                <a:solidFill>
                  <a:schemeClr val="accent1">
                    <a:lumMod val="75000"/>
                  </a:schemeClr>
                </a:solidFill>
              </a:rPr>
              <a:t>支付了</a:t>
            </a:r>
            <a:r>
              <a:rPr lang="en-US" altLang="zh-CN">
                <a:solidFill>
                  <a:schemeClr val="accent1">
                    <a:lumMod val="75000"/>
                  </a:schemeClr>
                </a:solidFill>
              </a:rPr>
              <a:t>10</a:t>
            </a:r>
            <a:r>
              <a:rPr lang="zh-CN" altLang="en-US">
                <a:solidFill>
                  <a:schemeClr val="accent1">
                    <a:lumMod val="75000"/>
                  </a:schemeClr>
                </a:solidFill>
              </a:rPr>
              <a:t>比特币给地址</a:t>
            </a:r>
            <a:r>
              <a:rPr lang="en-US" altLang="zh-CN">
                <a:solidFill>
                  <a:schemeClr val="accent1">
                    <a:lumMod val="75000"/>
                  </a:schemeClr>
                </a:solidFill>
              </a:rPr>
              <a:t>BBB</a:t>
            </a:r>
            <a:r>
              <a:rPr lang="zh-CN" altLang="en-US">
                <a:solidFill>
                  <a:schemeClr val="accent1">
                    <a:lumMod val="75000"/>
                  </a:schemeClr>
                </a:solidFill>
              </a:rPr>
              <a:t>，签名信息是</a:t>
            </a:r>
            <a:r>
              <a:rPr lang="en-US" altLang="zh-CN">
                <a:solidFill>
                  <a:schemeClr val="accent1">
                    <a:lumMod val="75000"/>
                  </a:schemeClr>
                </a:solidFill>
              </a:rPr>
              <a:t>QQQQMMMM</a:t>
            </a:r>
            <a:r>
              <a:rPr lang="zh-CN" altLang="en-US">
                <a:solidFill>
                  <a:schemeClr val="accent1">
                    <a:lumMod val="75000"/>
                  </a:schemeClr>
                </a:solidFill>
              </a:rPr>
              <a:t>，你们来验证一下吧</a:t>
            </a:r>
            <a:r>
              <a:rPr lang="en-US" altLang="zh-CN">
                <a:solidFill>
                  <a:schemeClr val="accent1">
                    <a:lumMod val="75000"/>
                  </a:schemeClr>
                </a:solidFill>
              </a:rPr>
              <a:t>”</a:t>
            </a:r>
            <a:endParaRPr lang="zh-CN" altLang="en-US">
              <a:solidFill>
                <a:schemeClr val="accent1">
                  <a:lumMod val="75000"/>
                </a:schemeClr>
              </a:solidFill>
            </a:endParaRPr>
          </a:p>
        </p:txBody>
      </p:sp>
      <p:sp>
        <p:nvSpPr>
          <p:cNvPr id="20" name="TextBox 19">
            <a:extLst>
              <a:ext uri="{FF2B5EF4-FFF2-40B4-BE49-F238E27FC236}">
                <a16:creationId xmlns:a16="http://schemas.microsoft.com/office/drawing/2014/main" id="{F693BE43-3916-49C7-8ECF-7CF79D62C156}"/>
              </a:ext>
            </a:extLst>
          </p:cNvPr>
          <p:cNvSpPr txBox="1"/>
          <p:nvPr/>
        </p:nvSpPr>
        <p:spPr>
          <a:xfrm>
            <a:off x="266700" y="3732742"/>
            <a:ext cx="11159172" cy="874407"/>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a:t>这个广播实际上包含了</a:t>
            </a:r>
            <a:r>
              <a:rPr lang="zh-CN" altLang="en-US" b="1">
                <a:solidFill>
                  <a:srgbClr val="0070C0"/>
                </a:solidFill>
              </a:rPr>
              <a:t>交易信息（谁付款，谁收款，转多少）</a:t>
            </a:r>
            <a:r>
              <a:rPr lang="zh-CN" altLang="en-US" b="1"/>
              <a:t>和</a:t>
            </a:r>
            <a:r>
              <a:rPr lang="zh-CN" altLang="en-US" b="1">
                <a:solidFill>
                  <a:srgbClr val="FF0000"/>
                </a:solidFill>
              </a:rPr>
              <a:t>签名信息</a:t>
            </a:r>
            <a:r>
              <a:rPr lang="zh-CN" altLang="en-US"/>
              <a:t>，其他节点收到广播后，将验证这两块信息真实性</a:t>
            </a:r>
          </a:p>
        </p:txBody>
      </p:sp>
      <p:sp>
        <p:nvSpPr>
          <p:cNvPr id="8" name="TextBox 7">
            <a:extLst>
              <a:ext uri="{FF2B5EF4-FFF2-40B4-BE49-F238E27FC236}">
                <a16:creationId xmlns:a16="http://schemas.microsoft.com/office/drawing/2014/main" id="{DB7A5D32-B339-407E-B13D-9C133DDEF3B5}"/>
              </a:ext>
            </a:extLst>
          </p:cNvPr>
          <p:cNvSpPr txBox="1"/>
          <p:nvPr/>
        </p:nvSpPr>
        <p:spPr>
          <a:xfrm>
            <a:off x="10564427" y="6276513"/>
            <a:ext cx="1590885" cy="369332"/>
          </a:xfrm>
          <a:prstGeom prst="rect">
            <a:avLst/>
          </a:prstGeom>
          <a:noFill/>
        </p:spPr>
        <p:txBody>
          <a:bodyPr wrap="none" rtlCol="0">
            <a:spAutoFit/>
          </a:bodyPr>
          <a:lstStyle/>
          <a:p>
            <a:r>
              <a:rPr lang="en-US" altLang="zh-CN" b="1">
                <a:hlinkClick r:id="rId2" action="ppaction://hlinksldjump"/>
              </a:rPr>
              <a:t>【</a:t>
            </a:r>
            <a:r>
              <a:rPr lang="zh-CN" altLang="en-US" b="1">
                <a:hlinkClick r:id="rId2" action="ppaction://hlinksldjump"/>
              </a:rPr>
              <a:t>回到上页</a:t>
            </a:r>
            <a:r>
              <a:rPr lang="en-US" altLang="zh-CN" b="1">
                <a:hlinkClick r:id="rId2" action="ppaction://hlinksldjump"/>
              </a:rPr>
              <a:t>】</a:t>
            </a:r>
            <a:endParaRPr lang="zh-CN" altLang="en-US" b="1"/>
          </a:p>
        </p:txBody>
      </p:sp>
    </p:spTree>
    <p:extLst>
      <p:ext uri="{BB962C8B-B14F-4D97-AF65-F5344CB8AC3E}">
        <p14:creationId xmlns:p14="http://schemas.microsoft.com/office/powerpoint/2010/main" val="287569817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85BAF7-E25D-49CB-B8DC-C797134E05D9}"/>
              </a:ext>
            </a:extLst>
          </p:cNvPr>
          <p:cNvSpPr>
            <a:spLocks noGrp="1"/>
          </p:cNvSpPr>
          <p:nvPr>
            <p:ph type="title"/>
          </p:nvPr>
        </p:nvSpPr>
        <p:spPr/>
        <p:txBody>
          <a:bodyPr/>
          <a:lstStyle/>
          <a:p>
            <a:r>
              <a:rPr lang="zh-CN" altLang="en-US"/>
              <a:t>私钥和公钥：比特币区块链 </a:t>
            </a:r>
            <a:r>
              <a:rPr lang="en-US" altLang="zh-CN"/>
              <a:t>- </a:t>
            </a:r>
            <a:r>
              <a:rPr lang="zh-CN" altLang="en-US"/>
              <a:t>匿名账本</a:t>
            </a:r>
          </a:p>
        </p:txBody>
      </p:sp>
      <p:sp>
        <p:nvSpPr>
          <p:cNvPr id="7" name="Content Placeholder 6">
            <a:extLst>
              <a:ext uri="{FF2B5EF4-FFF2-40B4-BE49-F238E27FC236}">
                <a16:creationId xmlns:a16="http://schemas.microsoft.com/office/drawing/2014/main" id="{FFF079A0-7368-4DC9-BA6C-0DD6A0CE1AFF}"/>
              </a:ext>
            </a:extLst>
          </p:cNvPr>
          <p:cNvSpPr>
            <a:spLocks noGrp="1"/>
          </p:cNvSpPr>
          <p:nvPr>
            <p:ph idx="1"/>
          </p:nvPr>
        </p:nvSpPr>
        <p:spPr>
          <a:xfrm>
            <a:off x="266700" y="1077374"/>
            <a:ext cx="11782425" cy="1381759"/>
          </a:xfrm>
        </p:spPr>
        <p:txBody>
          <a:bodyPr>
            <a:normAutofit/>
          </a:bodyPr>
          <a:lstStyle/>
          <a:p>
            <a:pPr marL="342900" indent="-342900">
              <a:buFont typeface="+mj-lt"/>
              <a:buAutoNum type="arabicPeriod" startAt="2"/>
            </a:pPr>
            <a:r>
              <a:rPr lang="zh-CN" altLang="en-US" b="1"/>
              <a:t>验证地址所有权：广播</a:t>
            </a:r>
          </a:p>
          <a:p>
            <a:r>
              <a:rPr lang="zh-CN" altLang="en-US"/>
              <a:t>签名运算之后，地址</a:t>
            </a:r>
            <a:r>
              <a:rPr lang="en-US" altLang="zh-CN"/>
              <a:t>AAA</a:t>
            </a:r>
            <a:r>
              <a:rPr lang="zh-CN" altLang="en-US"/>
              <a:t>进行全网广播：</a:t>
            </a:r>
            <a:endParaRPr lang="en-US" altLang="zh-CN"/>
          </a:p>
        </p:txBody>
      </p:sp>
      <p:sp>
        <p:nvSpPr>
          <p:cNvPr id="10" name="TextBox 9">
            <a:extLst>
              <a:ext uri="{FF2B5EF4-FFF2-40B4-BE49-F238E27FC236}">
                <a16:creationId xmlns:a16="http://schemas.microsoft.com/office/drawing/2014/main" id="{8149439A-57F4-4CD9-A8C3-3EBA4323C4FE}"/>
              </a:ext>
            </a:extLst>
          </p:cNvPr>
          <p:cNvSpPr txBox="1"/>
          <p:nvPr/>
        </p:nvSpPr>
        <p:spPr>
          <a:xfrm>
            <a:off x="578326" y="2035149"/>
            <a:ext cx="10535920" cy="458908"/>
          </a:xfrm>
          <a:prstGeom prst="rect">
            <a:avLst/>
          </a:prstGeom>
          <a:noFill/>
        </p:spPr>
        <p:txBody>
          <a:bodyPr wrap="square" rtlCol="0">
            <a:spAutoFit/>
          </a:bodyPr>
          <a:lstStyle/>
          <a:p>
            <a:pPr algn="ctr">
              <a:lnSpc>
                <a:spcPct val="150000"/>
              </a:lnSpc>
            </a:pPr>
            <a:r>
              <a:rPr lang="en-US" altLang="zh-CN">
                <a:solidFill>
                  <a:schemeClr val="accent1">
                    <a:lumMod val="75000"/>
                  </a:schemeClr>
                </a:solidFill>
              </a:rPr>
              <a:t>“</a:t>
            </a:r>
            <a:r>
              <a:rPr lang="zh-CN" altLang="en-US">
                <a:solidFill>
                  <a:schemeClr val="accent1">
                    <a:lumMod val="75000"/>
                  </a:schemeClr>
                </a:solidFill>
              </a:rPr>
              <a:t>地址</a:t>
            </a:r>
            <a:r>
              <a:rPr lang="en-US" altLang="zh-CN">
                <a:solidFill>
                  <a:schemeClr val="accent1">
                    <a:lumMod val="75000"/>
                  </a:schemeClr>
                </a:solidFill>
              </a:rPr>
              <a:t>AAA</a:t>
            </a:r>
            <a:r>
              <a:rPr lang="zh-CN" altLang="en-US">
                <a:solidFill>
                  <a:schemeClr val="accent1">
                    <a:lumMod val="75000"/>
                  </a:schemeClr>
                </a:solidFill>
              </a:rPr>
              <a:t>支付了</a:t>
            </a:r>
            <a:r>
              <a:rPr lang="en-US" altLang="zh-CN">
                <a:solidFill>
                  <a:schemeClr val="accent1">
                    <a:lumMod val="75000"/>
                  </a:schemeClr>
                </a:solidFill>
              </a:rPr>
              <a:t>10</a:t>
            </a:r>
            <a:r>
              <a:rPr lang="zh-CN" altLang="en-US">
                <a:solidFill>
                  <a:schemeClr val="accent1">
                    <a:lumMod val="75000"/>
                  </a:schemeClr>
                </a:solidFill>
              </a:rPr>
              <a:t>比特币给地址</a:t>
            </a:r>
            <a:r>
              <a:rPr lang="en-US" altLang="zh-CN">
                <a:solidFill>
                  <a:schemeClr val="accent1">
                    <a:lumMod val="75000"/>
                  </a:schemeClr>
                </a:solidFill>
              </a:rPr>
              <a:t>BBB</a:t>
            </a:r>
            <a:r>
              <a:rPr lang="zh-CN" altLang="en-US">
                <a:solidFill>
                  <a:schemeClr val="accent1">
                    <a:lumMod val="75000"/>
                  </a:schemeClr>
                </a:solidFill>
              </a:rPr>
              <a:t>，签名信息是</a:t>
            </a:r>
            <a:r>
              <a:rPr lang="en-US" altLang="zh-CN">
                <a:solidFill>
                  <a:schemeClr val="accent1">
                    <a:lumMod val="75000"/>
                  </a:schemeClr>
                </a:solidFill>
              </a:rPr>
              <a:t>QQQQMMMM</a:t>
            </a:r>
            <a:r>
              <a:rPr lang="zh-CN" altLang="en-US">
                <a:solidFill>
                  <a:schemeClr val="accent1">
                    <a:lumMod val="75000"/>
                  </a:schemeClr>
                </a:solidFill>
              </a:rPr>
              <a:t>，你们来验证一下吧</a:t>
            </a:r>
            <a:r>
              <a:rPr lang="en-US" altLang="zh-CN">
                <a:solidFill>
                  <a:schemeClr val="accent1">
                    <a:lumMod val="75000"/>
                  </a:schemeClr>
                </a:solidFill>
              </a:rPr>
              <a:t>”</a:t>
            </a:r>
            <a:endParaRPr lang="zh-CN" altLang="en-US">
              <a:solidFill>
                <a:schemeClr val="accent1">
                  <a:lumMod val="75000"/>
                </a:schemeClr>
              </a:solidFill>
            </a:endParaRPr>
          </a:p>
        </p:txBody>
      </p:sp>
      <p:sp>
        <p:nvSpPr>
          <p:cNvPr id="20" name="TextBox 19">
            <a:extLst>
              <a:ext uri="{FF2B5EF4-FFF2-40B4-BE49-F238E27FC236}">
                <a16:creationId xmlns:a16="http://schemas.microsoft.com/office/drawing/2014/main" id="{F693BE43-3916-49C7-8ECF-7CF79D62C156}"/>
              </a:ext>
            </a:extLst>
          </p:cNvPr>
          <p:cNvSpPr txBox="1"/>
          <p:nvPr/>
        </p:nvSpPr>
        <p:spPr>
          <a:xfrm>
            <a:off x="266700" y="3082502"/>
            <a:ext cx="11159172" cy="2536400"/>
          </a:xfrm>
          <a:prstGeom prst="rect">
            <a:avLst/>
          </a:prstGeom>
          <a:noFill/>
        </p:spPr>
        <p:txBody>
          <a:bodyPr wrap="square" rtlCol="0">
            <a:spAutoFit/>
          </a:bodyPr>
          <a:lstStyle/>
          <a:p>
            <a:pPr marL="342900" indent="-342900">
              <a:lnSpc>
                <a:spcPct val="150000"/>
              </a:lnSpc>
              <a:buAutoNum type="arabicParenR"/>
            </a:pPr>
            <a:r>
              <a:rPr lang="zh-CN" altLang="en-US" b="1">
                <a:solidFill>
                  <a:schemeClr val="accent1">
                    <a:lumMod val="75000"/>
                  </a:schemeClr>
                </a:solidFill>
              </a:rPr>
              <a:t>电子签名 验证身份</a:t>
            </a:r>
            <a:endParaRPr lang="en-US" altLang="zh-CN" b="1">
              <a:solidFill>
                <a:schemeClr val="accent1">
                  <a:lumMod val="75000"/>
                </a:schemeClr>
              </a:solidFill>
            </a:endParaRPr>
          </a:p>
          <a:p>
            <a:pPr marL="285750" indent="-285750">
              <a:lnSpc>
                <a:spcPct val="150000"/>
              </a:lnSpc>
              <a:buFont typeface="Arial" panose="020B0604020202020204" pitchFamily="34" charset="0"/>
              <a:buChar char="•"/>
            </a:pPr>
            <a:r>
              <a:rPr lang="zh-CN" altLang="en-US"/>
              <a:t>电子签名是由私钥加密的，只能用对应的公钥解密，不对应的公钥无法解密。</a:t>
            </a:r>
            <a:endParaRPr lang="en-US" altLang="zh-CN"/>
          </a:p>
          <a:p>
            <a:pPr marL="285750" indent="-285750">
              <a:lnSpc>
                <a:spcPct val="150000"/>
              </a:lnSpc>
              <a:buFont typeface="Arial" panose="020B0604020202020204" pitchFamily="34" charset="0"/>
              <a:buChar char="•"/>
            </a:pPr>
            <a:r>
              <a:rPr lang="zh-CN" altLang="en-US"/>
              <a:t>公众都有</a:t>
            </a:r>
            <a:r>
              <a:rPr lang="en-US" altLang="zh-CN"/>
              <a:t>AAA</a:t>
            </a:r>
            <a:r>
              <a:rPr lang="zh-CN" altLang="en-US"/>
              <a:t>地址的公钥：如果</a:t>
            </a:r>
            <a:r>
              <a:rPr lang="en-US" altLang="zh-CN"/>
              <a:t>AAA</a:t>
            </a:r>
            <a:r>
              <a:rPr lang="zh-CN" altLang="en-US"/>
              <a:t>的公钥解不开这个签名，那就证明，这个签名根本不是</a:t>
            </a:r>
            <a:r>
              <a:rPr lang="en-US" altLang="zh-CN"/>
              <a:t>AAA</a:t>
            </a:r>
            <a:r>
              <a:rPr lang="zh-CN" altLang="en-US"/>
              <a:t>的私钥加密的</a:t>
            </a:r>
            <a:endParaRPr lang="en-US" altLang="zh-CN"/>
          </a:p>
          <a:p>
            <a:pPr marL="285750" indent="-285750">
              <a:lnSpc>
                <a:spcPct val="150000"/>
              </a:lnSpc>
              <a:buFont typeface="Arial" panose="020B0604020202020204" pitchFamily="34" charset="0"/>
              <a:buChar char="•"/>
            </a:pPr>
            <a:endParaRPr lang="en-US" altLang="zh-CN"/>
          </a:p>
          <a:p>
            <a:pPr marL="285750" indent="-285750">
              <a:lnSpc>
                <a:spcPct val="150000"/>
              </a:lnSpc>
              <a:buFont typeface="Arial" panose="020B0604020202020204" pitchFamily="34" charset="0"/>
              <a:buChar char="•"/>
            </a:pPr>
            <a:r>
              <a:rPr lang="zh-CN" altLang="en-US"/>
              <a:t>如果</a:t>
            </a:r>
            <a:r>
              <a:rPr lang="en-US" altLang="zh-CN"/>
              <a:t>AAA</a:t>
            </a:r>
            <a:r>
              <a:rPr lang="zh-CN" altLang="en-US"/>
              <a:t>的公钥可以解密，那这一步可以验证身份：签名者就是</a:t>
            </a:r>
            <a:r>
              <a:rPr lang="en-US" altLang="zh-CN"/>
              <a:t>AAA</a:t>
            </a:r>
            <a:r>
              <a:rPr lang="zh-CN" altLang="en-US"/>
              <a:t>地址的私钥持有者</a:t>
            </a:r>
            <a:endParaRPr lang="en-US" altLang="zh-CN"/>
          </a:p>
        </p:txBody>
      </p:sp>
      <p:sp>
        <p:nvSpPr>
          <p:cNvPr id="21" name="Rectangle 20">
            <a:extLst>
              <a:ext uri="{FF2B5EF4-FFF2-40B4-BE49-F238E27FC236}">
                <a16:creationId xmlns:a16="http://schemas.microsoft.com/office/drawing/2014/main" id="{1357E75B-CEDB-4133-9147-B7E2BE41CA22}"/>
              </a:ext>
            </a:extLst>
          </p:cNvPr>
          <p:cNvSpPr/>
          <p:nvPr/>
        </p:nvSpPr>
        <p:spPr>
          <a:xfrm>
            <a:off x="5313680" y="2035149"/>
            <a:ext cx="2844800" cy="545491"/>
          </a:xfrm>
          <a:prstGeom prst="rect">
            <a:avLst/>
          </a:prstGeom>
          <a:noFill/>
          <a:ln w="381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2" name="Straight Arrow Connector 21">
            <a:extLst>
              <a:ext uri="{FF2B5EF4-FFF2-40B4-BE49-F238E27FC236}">
                <a16:creationId xmlns:a16="http://schemas.microsoft.com/office/drawing/2014/main" id="{942DE190-BBF0-4641-8CE8-646B2FAEA8C6}"/>
              </a:ext>
            </a:extLst>
          </p:cNvPr>
          <p:cNvCxnSpPr>
            <a:cxnSpLocks/>
          </p:cNvCxnSpPr>
          <p:nvPr/>
        </p:nvCxnSpPr>
        <p:spPr>
          <a:xfrm flipH="1">
            <a:off x="2922248" y="2459621"/>
            <a:ext cx="2391432" cy="744388"/>
          </a:xfrm>
          <a:prstGeom prst="straightConnector1">
            <a:avLst/>
          </a:prstGeom>
          <a:ln w="381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251C70F6-A329-4981-8BA1-080BFCA211EA}"/>
              </a:ext>
            </a:extLst>
          </p:cNvPr>
          <p:cNvSpPr txBox="1"/>
          <p:nvPr/>
        </p:nvSpPr>
        <p:spPr>
          <a:xfrm>
            <a:off x="10564427" y="6276513"/>
            <a:ext cx="1590885" cy="369332"/>
          </a:xfrm>
          <a:prstGeom prst="rect">
            <a:avLst/>
          </a:prstGeom>
          <a:noFill/>
        </p:spPr>
        <p:txBody>
          <a:bodyPr wrap="none" rtlCol="0">
            <a:spAutoFit/>
          </a:bodyPr>
          <a:lstStyle/>
          <a:p>
            <a:r>
              <a:rPr lang="en-US" altLang="zh-CN" b="1">
                <a:hlinkClick r:id="rId2" action="ppaction://hlinksldjump"/>
              </a:rPr>
              <a:t>【</a:t>
            </a:r>
            <a:r>
              <a:rPr lang="zh-CN" altLang="en-US" b="1">
                <a:hlinkClick r:id="rId2" action="ppaction://hlinksldjump"/>
              </a:rPr>
              <a:t>回到上页</a:t>
            </a:r>
            <a:r>
              <a:rPr lang="en-US" altLang="zh-CN" b="1">
                <a:hlinkClick r:id="rId2" action="ppaction://hlinksldjump"/>
              </a:rPr>
              <a:t>】</a:t>
            </a:r>
            <a:endParaRPr lang="zh-CN" altLang="en-US" b="1"/>
          </a:p>
        </p:txBody>
      </p:sp>
    </p:spTree>
    <p:extLst>
      <p:ext uri="{BB962C8B-B14F-4D97-AF65-F5344CB8AC3E}">
        <p14:creationId xmlns:p14="http://schemas.microsoft.com/office/powerpoint/2010/main" val="7849359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1FEA59-99D2-4E2F-8125-04367AE5F87E}"/>
              </a:ext>
            </a:extLst>
          </p:cNvPr>
          <p:cNvSpPr>
            <a:spLocks noGrp="1"/>
          </p:cNvSpPr>
          <p:nvPr>
            <p:ph type="title"/>
          </p:nvPr>
        </p:nvSpPr>
        <p:spPr/>
        <p:txBody>
          <a:bodyPr/>
          <a:lstStyle/>
          <a:p>
            <a:r>
              <a:rPr lang="zh-CN" altLang="en-US"/>
              <a:t>哈希算法（</a:t>
            </a:r>
            <a:r>
              <a:rPr lang="en-US" altLang="zh-CN"/>
              <a:t>Hash Algorithm)</a:t>
            </a:r>
            <a:endParaRPr lang="zh-CN" altLang="en-US"/>
          </a:p>
        </p:txBody>
      </p:sp>
      <p:sp>
        <p:nvSpPr>
          <p:cNvPr id="3" name="Content Placeholder 2">
            <a:extLst>
              <a:ext uri="{FF2B5EF4-FFF2-40B4-BE49-F238E27FC236}">
                <a16:creationId xmlns:a16="http://schemas.microsoft.com/office/drawing/2014/main" id="{F3E99709-B02D-4B95-9F77-BE49A1CF6CB3}"/>
              </a:ext>
            </a:extLst>
          </p:cNvPr>
          <p:cNvSpPr>
            <a:spLocks noGrp="1"/>
          </p:cNvSpPr>
          <p:nvPr>
            <p:ph idx="1"/>
          </p:nvPr>
        </p:nvSpPr>
        <p:spPr>
          <a:xfrm>
            <a:off x="266700" y="1015998"/>
            <a:ext cx="11041379" cy="5293361"/>
          </a:xfrm>
        </p:spPr>
        <p:txBody>
          <a:bodyPr>
            <a:normAutofit/>
          </a:bodyPr>
          <a:lstStyle/>
          <a:p>
            <a:r>
              <a:rPr lang="zh-CN" altLang="en-US"/>
              <a:t>一种保证原始数据不被篡改的二进制算法。</a:t>
            </a:r>
            <a:endParaRPr lang="en-US" altLang="zh-CN"/>
          </a:p>
          <a:p>
            <a:endParaRPr lang="zh-CN" altLang="en-US"/>
          </a:p>
          <a:p>
            <a:r>
              <a:rPr lang="zh-CN" altLang="en-US" b="1"/>
              <a:t>哈希算法有如下性质</a:t>
            </a:r>
            <a:r>
              <a:rPr lang="zh-CN" altLang="en-US"/>
              <a:t>：</a:t>
            </a:r>
          </a:p>
          <a:p>
            <a:pPr marL="342900" indent="-342900">
              <a:buFont typeface="+mj-lt"/>
              <a:buAutoNum type="arabicPeriod"/>
            </a:pPr>
            <a:r>
              <a:rPr lang="zh-CN" altLang="en-US" b="1"/>
              <a:t>等长性</a:t>
            </a:r>
            <a:r>
              <a:rPr lang="zh-CN" altLang="en-US"/>
              <a:t>：无论输入的数据长短，算法得出的哈希值都具有相同的长度。</a:t>
            </a:r>
            <a:endParaRPr lang="en-US" altLang="zh-CN" b="1"/>
          </a:p>
          <a:p>
            <a:pPr marL="342900" indent="-342900">
              <a:buFont typeface="+mj-lt"/>
              <a:buAutoNum type="arabicPeriod"/>
            </a:pPr>
            <a:r>
              <a:rPr lang="zh-CN" altLang="en-US" b="1"/>
              <a:t>一一对应性</a:t>
            </a:r>
            <a:r>
              <a:rPr lang="zh-CN" altLang="en-US"/>
              <a:t>：同样一组数据的输入，输出的哈希值不会变。一个哈希值只有唯一的数据与其对应。</a:t>
            </a:r>
            <a:endParaRPr lang="en-US" altLang="zh-CN"/>
          </a:p>
          <a:p>
            <a:pPr marL="342900" indent="-342900">
              <a:buFont typeface="+mj-lt"/>
              <a:buAutoNum type="arabicPeriod"/>
            </a:pPr>
            <a:r>
              <a:rPr lang="zh-CN" altLang="en-US" b="1"/>
              <a:t>无序性</a:t>
            </a:r>
            <a:r>
              <a:rPr lang="zh-CN" altLang="en-US"/>
              <a:t>：只要输入的数据发生任何改变，输出的哈希值就会发生翻天覆地的变化。</a:t>
            </a:r>
            <a:endParaRPr lang="en-US" altLang="zh-CN"/>
          </a:p>
          <a:p>
            <a:pPr marL="342900" indent="-342900">
              <a:buFont typeface="+mj-lt"/>
              <a:buAutoNum type="arabicPeriod"/>
            </a:pPr>
            <a:r>
              <a:rPr lang="zh-CN" altLang="en-US" b="1"/>
              <a:t>单向性</a:t>
            </a:r>
            <a:r>
              <a:rPr lang="zh-CN" altLang="en-US"/>
              <a:t>：由数据求哈希值非常容易，但是由哈希值反推数据是不可能的。</a:t>
            </a:r>
            <a:endParaRPr lang="en-US" altLang="zh-CN"/>
          </a:p>
          <a:p>
            <a:pPr marL="342900" indent="-342900">
              <a:buFont typeface="+mj-lt"/>
              <a:buAutoNum type="arabicPeriod"/>
            </a:pPr>
            <a:endParaRPr lang="en-US" altLang="zh-CN"/>
          </a:p>
          <a:p>
            <a:pPr marL="0" indent="0">
              <a:buNone/>
            </a:pPr>
            <a:r>
              <a:rPr lang="zh-CN" altLang="en-US"/>
              <a:t>可以在百度上搜索“在线</a:t>
            </a:r>
            <a:r>
              <a:rPr lang="en-US" altLang="zh-CN"/>
              <a:t>Hash</a:t>
            </a:r>
            <a:r>
              <a:rPr lang="zh-CN" altLang="en-US"/>
              <a:t>计算器”体验一下。</a:t>
            </a:r>
          </a:p>
        </p:txBody>
      </p:sp>
    </p:spTree>
    <p:extLst>
      <p:ext uri="{BB962C8B-B14F-4D97-AF65-F5344CB8AC3E}">
        <p14:creationId xmlns:p14="http://schemas.microsoft.com/office/powerpoint/2010/main" val="294902028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85BAF7-E25D-49CB-B8DC-C797134E05D9}"/>
              </a:ext>
            </a:extLst>
          </p:cNvPr>
          <p:cNvSpPr>
            <a:spLocks noGrp="1"/>
          </p:cNvSpPr>
          <p:nvPr>
            <p:ph type="title"/>
          </p:nvPr>
        </p:nvSpPr>
        <p:spPr/>
        <p:txBody>
          <a:bodyPr/>
          <a:lstStyle/>
          <a:p>
            <a:r>
              <a:rPr lang="zh-CN" altLang="en-US"/>
              <a:t>私钥和公钥：比特币区块链 </a:t>
            </a:r>
            <a:r>
              <a:rPr lang="en-US" altLang="zh-CN"/>
              <a:t>- </a:t>
            </a:r>
            <a:r>
              <a:rPr lang="zh-CN" altLang="en-US"/>
              <a:t>匿名账本</a:t>
            </a:r>
          </a:p>
        </p:txBody>
      </p:sp>
      <p:sp>
        <p:nvSpPr>
          <p:cNvPr id="7" name="Content Placeholder 6">
            <a:extLst>
              <a:ext uri="{FF2B5EF4-FFF2-40B4-BE49-F238E27FC236}">
                <a16:creationId xmlns:a16="http://schemas.microsoft.com/office/drawing/2014/main" id="{FFF079A0-7368-4DC9-BA6C-0DD6A0CE1AFF}"/>
              </a:ext>
            </a:extLst>
          </p:cNvPr>
          <p:cNvSpPr>
            <a:spLocks noGrp="1"/>
          </p:cNvSpPr>
          <p:nvPr>
            <p:ph idx="1"/>
          </p:nvPr>
        </p:nvSpPr>
        <p:spPr>
          <a:xfrm>
            <a:off x="266700" y="1077374"/>
            <a:ext cx="11782425" cy="1381759"/>
          </a:xfrm>
        </p:spPr>
        <p:txBody>
          <a:bodyPr>
            <a:normAutofit/>
          </a:bodyPr>
          <a:lstStyle/>
          <a:p>
            <a:pPr marL="342900" indent="-342900">
              <a:buFont typeface="+mj-lt"/>
              <a:buAutoNum type="arabicPeriod" startAt="2"/>
            </a:pPr>
            <a:r>
              <a:rPr lang="zh-CN" altLang="en-US" b="1"/>
              <a:t>验证地址所有权：广播</a:t>
            </a:r>
          </a:p>
          <a:p>
            <a:r>
              <a:rPr lang="zh-CN" altLang="en-US"/>
              <a:t>签名运算之后，地址</a:t>
            </a:r>
            <a:r>
              <a:rPr lang="en-US" altLang="zh-CN"/>
              <a:t>AAA</a:t>
            </a:r>
            <a:r>
              <a:rPr lang="zh-CN" altLang="en-US"/>
              <a:t>进行全网广播：</a:t>
            </a:r>
            <a:endParaRPr lang="en-US" altLang="zh-CN"/>
          </a:p>
        </p:txBody>
      </p:sp>
      <p:sp>
        <p:nvSpPr>
          <p:cNvPr id="10" name="TextBox 9">
            <a:extLst>
              <a:ext uri="{FF2B5EF4-FFF2-40B4-BE49-F238E27FC236}">
                <a16:creationId xmlns:a16="http://schemas.microsoft.com/office/drawing/2014/main" id="{8149439A-57F4-4CD9-A8C3-3EBA4323C4FE}"/>
              </a:ext>
            </a:extLst>
          </p:cNvPr>
          <p:cNvSpPr txBox="1"/>
          <p:nvPr/>
        </p:nvSpPr>
        <p:spPr>
          <a:xfrm>
            <a:off x="889952" y="2035150"/>
            <a:ext cx="10535920" cy="458908"/>
          </a:xfrm>
          <a:prstGeom prst="rect">
            <a:avLst/>
          </a:prstGeom>
          <a:noFill/>
        </p:spPr>
        <p:txBody>
          <a:bodyPr wrap="square" rtlCol="0">
            <a:spAutoFit/>
          </a:bodyPr>
          <a:lstStyle/>
          <a:p>
            <a:pPr algn="ctr">
              <a:lnSpc>
                <a:spcPct val="150000"/>
              </a:lnSpc>
            </a:pPr>
            <a:r>
              <a:rPr lang="en-US" altLang="zh-CN">
                <a:solidFill>
                  <a:schemeClr val="accent1">
                    <a:lumMod val="75000"/>
                  </a:schemeClr>
                </a:solidFill>
              </a:rPr>
              <a:t>“</a:t>
            </a:r>
            <a:r>
              <a:rPr lang="zh-CN" altLang="en-US">
                <a:solidFill>
                  <a:schemeClr val="accent1">
                    <a:lumMod val="75000"/>
                  </a:schemeClr>
                </a:solidFill>
              </a:rPr>
              <a:t>地址</a:t>
            </a:r>
            <a:r>
              <a:rPr lang="en-US" altLang="zh-CN">
                <a:solidFill>
                  <a:schemeClr val="accent1">
                    <a:lumMod val="75000"/>
                  </a:schemeClr>
                </a:solidFill>
              </a:rPr>
              <a:t>AAA</a:t>
            </a:r>
            <a:r>
              <a:rPr lang="zh-CN" altLang="en-US">
                <a:solidFill>
                  <a:schemeClr val="accent1">
                    <a:lumMod val="75000"/>
                  </a:schemeClr>
                </a:solidFill>
              </a:rPr>
              <a:t>支付了</a:t>
            </a:r>
            <a:r>
              <a:rPr lang="en-US" altLang="zh-CN">
                <a:solidFill>
                  <a:schemeClr val="accent1">
                    <a:lumMod val="75000"/>
                  </a:schemeClr>
                </a:solidFill>
              </a:rPr>
              <a:t>10</a:t>
            </a:r>
            <a:r>
              <a:rPr lang="zh-CN" altLang="en-US">
                <a:solidFill>
                  <a:schemeClr val="accent1">
                    <a:lumMod val="75000"/>
                  </a:schemeClr>
                </a:solidFill>
              </a:rPr>
              <a:t>比特币给地址</a:t>
            </a:r>
            <a:r>
              <a:rPr lang="en-US" altLang="zh-CN">
                <a:solidFill>
                  <a:schemeClr val="accent1">
                    <a:lumMod val="75000"/>
                  </a:schemeClr>
                </a:solidFill>
              </a:rPr>
              <a:t>BBB</a:t>
            </a:r>
            <a:r>
              <a:rPr lang="zh-CN" altLang="en-US">
                <a:solidFill>
                  <a:schemeClr val="accent1">
                    <a:lumMod val="75000"/>
                  </a:schemeClr>
                </a:solidFill>
              </a:rPr>
              <a:t>，签名信息是</a:t>
            </a:r>
            <a:r>
              <a:rPr lang="en-US" altLang="zh-CN">
                <a:solidFill>
                  <a:schemeClr val="accent1">
                    <a:lumMod val="75000"/>
                  </a:schemeClr>
                </a:solidFill>
              </a:rPr>
              <a:t>QQQQMMMM</a:t>
            </a:r>
            <a:r>
              <a:rPr lang="zh-CN" altLang="en-US">
                <a:solidFill>
                  <a:schemeClr val="accent1">
                    <a:lumMod val="75000"/>
                  </a:schemeClr>
                </a:solidFill>
              </a:rPr>
              <a:t>，你们来验证一下吧</a:t>
            </a:r>
            <a:r>
              <a:rPr lang="en-US" altLang="zh-CN">
                <a:solidFill>
                  <a:schemeClr val="accent1">
                    <a:lumMod val="75000"/>
                  </a:schemeClr>
                </a:solidFill>
              </a:rPr>
              <a:t>”</a:t>
            </a:r>
            <a:endParaRPr lang="zh-CN" altLang="en-US">
              <a:solidFill>
                <a:schemeClr val="accent1">
                  <a:lumMod val="75000"/>
                </a:schemeClr>
              </a:solidFill>
            </a:endParaRPr>
          </a:p>
        </p:txBody>
      </p:sp>
      <p:sp>
        <p:nvSpPr>
          <p:cNvPr id="20" name="TextBox 19">
            <a:extLst>
              <a:ext uri="{FF2B5EF4-FFF2-40B4-BE49-F238E27FC236}">
                <a16:creationId xmlns:a16="http://schemas.microsoft.com/office/drawing/2014/main" id="{F693BE43-3916-49C7-8ECF-7CF79D62C156}"/>
              </a:ext>
            </a:extLst>
          </p:cNvPr>
          <p:cNvSpPr txBox="1"/>
          <p:nvPr/>
        </p:nvSpPr>
        <p:spPr>
          <a:xfrm>
            <a:off x="266700" y="3082502"/>
            <a:ext cx="11590020" cy="2120902"/>
          </a:xfrm>
          <a:prstGeom prst="rect">
            <a:avLst/>
          </a:prstGeom>
          <a:noFill/>
        </p:spPr>
        <p:txBody>
          <a:bodyPr wrap="square" rtlCol="0">
            <a:spAutoFit/>
          </a:bodyPr>
          <a:lstStyle/>
          <a:p>
            <a:pPr>
              <a:lnSpc>
                <a:spcPct val="150000"/>
              </a:lnSpc>
            </a:pPr>
            <a:r>
              <a:rPr lang="en-US" altLang="zh-CN" b="1">
                <a:solidFill>
                  <a:schemeClr val="accent1">
                    <a:lumMod val="75000"/>
                  </a:schemeClr>
                </a:solidFill>
              </a:rPr>
              <a:t>2) </a:t>
            </a:r>
            <a:r>
              <a:rPr lang="zh-CN" altLang="en-US" b="1">
                <a:solidFill>
                  <a:schemeClr val="accent1">
                    <a:lumMod val="75000"/>
                  </a:schemeClr>
                </a:solidFill>
              </a:rPr>
              <a:t>交易摘要 验证交易信息</a:t>
            </a:r>
          </a:p>
          <a:p>
            <a:pPr marL="285750" indent="-285750">
              <a:lnSpc>
                <a:spcPct val="150000"/>
              </a:lnSpc>
              <a:buFont typeface="Arial" panose="020B0604020202020204" pitchFamily="34" charset="0"/>
              <a:buChar char="•"/>
            </a:pPr>
            <a:r>
              <a:rPr lang="zh-CN" altLang="en-US"/>
              <a:t>电子签名解密完毕，使用</a:t>
            </a:r>
            <a:r>
              <a:rPr lang="en-US" altLang="zh-CN"/>
              <a:t>AAA</a:t>
            </a:r>
            <a:r>
              <a:rPr lang="zh-CN" altLang="en-US"/>
              <a:t>地址的公钥，从密文</a:t>
            </a:r>
            <a:r>
              <a:rPr lang="en-US" altLang="zh-CN"/>
              <a:t>QQQQMMMM</a:t>
            </a:r>
            <a:r>
              <a:rPr lang="zh-CN" altLang="en-US"/>
              <a:t>解出明文</a:t>
            </a:r>
            <a:r>
              <a:rPr lang="en-US" altLang="zh-CN"/>
              <a:t>88880000</a:t>
            </a:r>
            <a:r>
              <a:rPr lang="zh-CN" altLang="en-US"/>
              <a:t>，这是原始交易信息的</a:t>
            </a:r>
            <a:r>
              <a:rPr lang="en-US" altLang="zh-CN"/>
              <a:t>Hash</a:t>
            </a:r>
            <a:r>
              <a:rPr lang="zh-CN" altLang="en-US"/>
              <a:t>值（交易摘要）</a:t>
            </a:r>
            <a:endParaRPr lang="en-US" altLang="zh-CN"/>
          </a:p>
          <a:p>
            <a:pPr marL="285750" indent="-285750">
              <a:lnSpc>
                <a:spcPct val="150000"/>
              </a:lnSpc>
              <a:buFont typeface="Arial" panose="020B0604020202020204" pitchFamily="34" charset="0"/>
              <a:buChar char="•"/>
            </a:pPr>
            <a:r>
              <a:rPr lang="zh-CN" altLang="en-US"/>
              <a:t>然后将广播的交易信息也输出一个</a:t>
            </a:r>
            <a:r>
              <a:rPr lang="en-US" altLang="zh-CN"/>
              <a:t>Hash</a:t>
            </a:r>
            <a:r>
              <a:rPr lang="zh-CN" altLang="en-US"/>
              <a:t>值，与交易摘要进行比对。假如广播信息有任何改动，输出</a:t>
            </a:r>
            <a:r>
              <a:rPr lang="en-US" altLang="zh-CN"/>
              <a:t>Hash</a:t>
            </a:r>
            <a:r>
              <a:rPr lang="zh-CN" altLang="en-US"/>
              <a:t>值都会与交易摘要</a:t>
            </a:r>
            <a:r>
              <a:rPr lang="en-US" altLang="zh-CN"/>
              <a:t>88880000</a:t>
            </a:r>
            <a:r>
              <a:rPr lang="zh-CN" altLang="en-US"/>
              <a:t>不同，就会导致比对失败。如果一致，说明广播的信息是正确的，记录账本。</a:t>
            </a:r>
            <a:endParaRPr lang="en-US" altLang="zh-CN"/>
          </a:p>
        </p:txBody>
      </p:sp>
      <p:sp>
        <p:nvSpPr>
          <p:cNvPr id="21" name="Rectangle 20">
            <a:extLst>
              <a:ext uri="{FF2B5EF4-FFF2-40B4-BE49-F238E27FC236}">
                <a16:creationId xmlns:a16="http://schemas.microsoft.com/office/drawing/2014/main" id="{1357E75B-CEDB-4133-9147-B7E2BE41CA22}"/>
              </a:ext>
            </a:extLst>
          </p:cNvPr>
          <p:cNvSpPr/>
          <p:nvPr/>
        </p:nvSpPr>
        <p:spPr>
          <a:xfrm>
            <a:off x="1537452" y="1970044"/>
            <a:ext cx="3972244" cy="545491"/>
          </a:xfrm>
          <a:prstGeom prst="rect">
            <a:avLst/>
          </a:prstGeom>
          <a:noFill/>
          <a:ln w="381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2" name="Straight Arrow Connector 21">
            <a:extLst>
              <a:ext uri="{FF2B5EF4-FFF2-40B4-BE49-F238E27FC236}">
                <a16:creationId xmlns:a16="http://schemas.microsoft.com/office/drawing/2014/main" id="{942DE190-BBF0-4641-8CE8-646B2FAEA8C6}"/>
              </a:ext>
            </a:extLst>
          </p:cNvPr>
          <p:cNvCxnSpPr>
            <a:cxnSpLocks/>
          </p:cNvCxnSpPr>
          <p:nvPr/>
        </p:nvCxnSpPr>
        <p:spPr>
          <a:xfrm flipH="1">
            <a:off x="2922248" y="2515535"/>
            <a:ext cx="349272" cy="688474"/>
          </a:xfrm>
          <a:prstGeom prst="straightConnector1">
            <a:avLst/>
          </a:prstGeom>
          <a:ln w="381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0F60AF42-52D0-4CB1-B2B7-1F972A2113A0}"/>
              </a:ext>
            </a:extLst>
          </p:cNvPr>
          <p:cNvGrpSpPr/>
          <p:nvPr/>
        </p:nvGrpSpPr>
        <p:grpSpPr>
          <a:xfrm>
            <a:off x="151234" y="5480628"/>
            <a:ext cx="10258762" cy="987984"/>
            <a:chOff x="906475" y="5281089"/>
            <a:chExt cx="10258762" cy="987984"/>
          </a:xfrm>
        </p:grpSpPr>
        <p:grpSp>
          <p:nvGrpSpPr>
            <p:cNvPr id="5" name="Group 4">
              <a:extLst>
                <a:ext uri="{FF2B5EF4-FFF2-40B4-BE49-F238E27FC236}">
                  <a16:creationId xmlns:a16="http://schemas.microsoft.com/office/drawing/2014/main" id="{A424DDA3-BECF-445E-BB20-610DF3FA0C54}"/>
                </a:ext>
              </a:extLst>
            </p:cNvPr>
            <p:cNvGrpSpPr/>
            <p:nvPr/>
          </p:nvGrpSpPr>
          <p:grpSpPr>
            <a:xfrm>
              <a:off x="906475" y="5281089"/>
              <a:ext cx="8339975" cy="987984"/>
              <a:chOff x="351311" y="5198501"/>
              <a:chExt cx="9710055" cy="1113393"/>
            </a:xfrm>
          </p:grpSpPr>
          <p:sp>
            <p:nvSpPr>
              <p:cNvPr id="4" name="TextBox 3">
                <a:extLst>
                  <a:ext uri="{FF2B5EF4-FFF2-40B4-BE49-F238E27FC236}">
                    <a16:creationId xmlns:a16="http://schemas.microsoft.com/office/drawing/2014/main" id="{C09F0D6C-0229-4F98-9D62-E088D7368B18}"/>
                  </a:ext>
                </a:extLst>
              </p:cNvPr>
              <p:cNvSpPr txBox="1"/>
              <p:nvPr/>
            </p:nvSpPr>
            <p:spPr>
              <a:xfrm>
                <a:off x="2090932" y="5198501"/>
                <a:ext cx="2939862" cy="381528"/>
              </a:xfrm>
              <a:prstGeom prst="rect">
                <a:avLst/>
              </a:prstGeom>
              <a:noFill/>
            </p:spPr>
            <p:txBody>
              <a:bodyPr wrap="none" rtlCol="0">
                <a:spAutoFit/>
              </a:bodyPr>
              <a:lstStyle/>
              <a:p>
                <a:r>
                  <a:rPr lang="zh-CN" altLang="en-US" sz="1600" b="1"/>
                  <a:t>密文</a:t>
                </a:r>
                <a:r>
                  <a:rPr lang="en-US" altLang="zh-CN" sz="1600" b="1"/>
                  <a:t>QQQQMMMM</a:t>
                </a:r>
                <a:r>
                  <a:rPr lang="zh-CN" altLang="en-US" sz="1600" b="1"/>
                  <a:t>解出</a:t>
                </a:r>
              </a:p>
            </p:txBody>
          </p:sp>
          <p:sp>
            <p:nvSpPr>
              <p:cNvPr id="11" name="TextBox 10">
                <a:extLst>
                  <a:ext uri="{FF2B5EF4-FFF2-40B4-BE49-F238E27FC236}">
                    <a16:creationId xmlns:a16="http://schemas.microsoft.com/office/drawing/2014/main" id="{C169C452-1337-4689-8829-923303AC7A30}"/>
                  </a:ext>
                </a:extLst>
              </p:cNvPr>
              <p:cNvSpPr txBox="1"/>
              <p:nvPr/>
            </p:nvSpPr>
            <p:spPr>
              <a:xfrm>
                <a:off x="351311" y="5930366"/>
                <a:ext cx="4716620" cy="381528"/>
              </a:xfrm>
              <a:prstGeom prst="rect">
                <a:avLst/>
              </a:prstGeom>
              <a:noFill/>
            </p:spPr>
            <p:txBody>
              <a:bodyPr wrap="none" rtlCol="0">
                <a:spAutoFit/>
              </a:bodyPr>
              <a:lstStyle/>
              <a:p>
                <a:r>
                  <a:rPr lang="zh-CN" altLang="en-US" sz="1600" b="1"/>
                  <a:t>广播的交易信息：</a:t>
                </a:r>
                <a:r>
                  <a:rPr lang="en-US" altLang="zh-CN" sz="1600" b="1"/>
                  <a:t>AAA</a:t>
                </a:r>
                <a:r>
                  <a:rPr lang="zh-CN" altLang="en-US" sz="1600" b="1"/>
                  <a:t>支付</a:t>
                </a:r>
                <a:r>
                  <a:rPr lang="en-US" altLang="zh-CN" sz="1600" b="1"/>
                  <a:t>BBB</a:t>
                </a:r>
                <a:r>
                  <a:rPr lang="zh-CN" altLang="en-US" sz="1600" b="1"/>
                  <a:t> </a:t>
                </a:r>
                <a:r>
                  <a:rPr lang="en-US" altLang="zh-CN" sz="1600" b="1"/>
                  <a:t>10</a:t>
                </a:r>
                <a:r>
                  <a:rPr lang="zh-CN" altLang="en-US" sz="1600" b="1"/>
                  <a:t>比特币</a:t>
                </a:r>
              </a:p>
            </p:txBody>
          </p:sp>
          <p:cxnSp>
            <p:nvCxnSpPr>
              <p:cNvPr id="14" name="Straight Arrow Connector 13">
                <a:extLst>
                  <a:ext uri="{FF2B5EF4-FFF2-40B4-BE49-F238E27FC236}">
                    <a16:creationId xmlns:a16="http://schemas.microsoft.com/office/drawing/2014/main" id="{A463D099-7875-494E-9996-820ACAACBEE9}"/>
                  </a:ext>
                </a:extLst>
              </p:cNvPr>
              <p:cNvCxnSpPr>
                <a:cxnSpLocks/>
              </p:cNvCxnSpPr>
              <p:nvPr/>
            </p:nvCxnSpPr>
            <p:spPr>
              <a:xfrm>
                <a:off x="4974614" y="5389265"/>
                <a:ext cx="1615440" cy="0"/>
              </a:xfrm>
              <a:prstGeom prst="straightConnector1">
                <a:avLst/>
              </a:prstGeom>
              <a:ln w="57150">
                <a:solidFill>
                  <a:srgbClr val="8FAADC"/>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1B0C6818-7D1A-4A4B-BB63-EF7928F8A8A3}"/>
                  </a:ext>
                </a:extLst>
              </p:cNvPr>
              <p:cNvSpPr txBox="1"/>
              <p:nvPr/>
            </p:nvSpPr>
            <p:spPr>
              <a:xfrm>
                <a:off x="6720317" y="5204599"/>
                <a:ext cx="2865208" cy="381528"/>
              </a:xfrm>
              <a:prstGeom prst="rect">
                <a:avLst/>
              </a:prstGeom>
              <a:noFill/>
            </p:spPr>
            <p:txBody>
              <a:bodyPr wrap="none" rtlCol="0">
                <a:spAutoFit/>
              </a:bodyPr>
              <a:lstStyle/>
              <a:p>
                <a:r>
                  <a:rPr lang="zh-CN" altLang="en-US" sz="1600">
                    <a:solidFill>
                      <a:schemeClr val="accent1">
                        <a:lumMod val="75000"/>
                      </a:schemeClr>
                    </a:solidFill>
                  </a:rPr>
                  <a:t>明文</a:t>
                </a:r>
                <a:r>
                  <a:rPr lang="en-US" altLang="zh-CN" sz="1600">
                    <a:solidFill>
                      <a:schemeClr val="accent1">
                        <a:lumMod val="75000"/>
                      </a:schemeClr>
                    </a:solidFill>
                  </a:rPr>
                  <a:t>Hash</a:t>
                </a:r>
                <a:r>
                  <a:rPr lang="zh-CN" altLang="en-US" sz="1600">
                    <a:solidFill>
                      <a:schemeClr val="accent1">
                        <a:lumMod val="75000"/>
                      </a:schemeClr>
                    </a:solidFill>
                  </a:rPr>
                  <a:t>值：</a:t>
                </a:r>
                <a:r>
                  <a:rPr lang="en-US" altLang="zh-CN" sz="1600">
                    <a:solidFill>
                      <a:schemeClr val="accent1">
                        <a:lumMod val="75000"/>
                      </a:schemeClr>
                    </a:solidFill>
                  </a:rPr>
                  <a:t>88880000</a:t>
                </a:r>
                <a:endParaRPr lang="zh-CN" altLang="en-US" sz="1600">
                  <a:solidFill>
                    <a:schemeClr val="accent1">
                      <a:lumMod val="75000"/>
                    </a:schemeClr>
                  </a:solidFill>
                </a:endParaRPr>
              </a:p>
            </p:txBody>
          </p:sp>
          <p:cxnSp>
            <p:nvCxnSpPr>
              <p:cNvPr id="17" name="Straight Arrow Connector 16">
                <a:extLst>
                  <a:ext uri="{FF2B5EF4-FFF2-40B4-BE49-F238E27FC236}">
                    <a16:creationId xmlns:a16="http://schemas.microsoft.com/office/drawing/2014/main" id="{5FA87BD8-53EF-466A-8C23-28B625EBD96A}"/>
                  </a:ext>
                </a:extLst>
              </p:cNvPr>
              <p:cNvCxnSpPr>
                <a:cxnSpLocks/>
              </p:cNvCxnSpPr>
              <p:nvPr/>
            </p:nvCxnSpPr>
            <p:spPr>
              <a:xfrm>
                <a:off x="4974614" y="6121130"/>
                <a:ext cx="1615440" cy="0"/>
              </a:xfrm>
              <a:prstGeom prst="straightConnector1">
                <a:avLst/>
              </a:prstGeom>
              <a:ln w="57150">
                <a:solidFill>
                  <a:srgbClr val="8FAADC"/>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656FF472-6395-42E8-AFB2-0F96FDDE5F4B}"/>
                  </a:ext>
                </a:extLst>
              </p:cNvPr>
              <p:cNvSpPr txBox="1"/>
              <p:nvPr/>
            </p:nvSpPr>
            <p:spPr>
              <a:xfrm>
                <a:off x="6721373" y="5900840"/>
                <a:ext cx="3104100" cy="381528"/>
              </a:xfrm>
              <a:prstGeom prst="rect">
                <a:avLst/>
              </a:prstGeom>
              <a:noFill/>
            </p:spPr>
            <p:txBody>
              <a:bodyPr wrap="none" rtlCol="0">
                <a:spAutoFit/>
              </a:bodyPr>
              <a:lstStyle/>
              <a:p>
                <a:r>
                  <a:rPr lang="en-US" altLang="zh-CN" sz="1600">
                    <a:solidFill>
                      <a:schemeClr val="accent1">
                        <a:lumMod val="75000"/>
                      </a:schemeClr>
                    </a:solidFill>
                  </a:rPr>
                  <a:t>Hash</a:t>
                </a:r>
                <a:r>
                  <a:rPr lang="zh-CN" altLang="en-US" sz="1600">
                    <a:solidFill>
                      <a:schemeClr val="accent1">
                        <a:lumMod val="75000"/>
                      </a:schemeClr>
                    </a:solidFill>
                  </a:rPr>
                  <a:t>运算产生：</a:t>
                </a:r>
                <a:r>
                  <a:rPr lang="en-US" altLang="zh-CN" sz="1600">
                    <a:solidFill>
                      <a:schemeClr val="accent1">
                        <a:lumMod val="75000"/>
                      </a:schemeClr>
                    </a:solidFill>
                  </a:rPr>
                  <a:t>88880000</a:t>
                </a:r>
                <a:endParaRPr lang="zh-CN" altLang="en-US" sz="1600">
                  <a:solidFill>
                    <a:schemeClr val="accent1">
                      <a:lumMod val="75000"/>
                    </a:schemeClr>
                  </a:solidFill>
                </a:endParaRPr>
              </a:p>
            </p:txBody>
          </p:sp>
          <p:cxnSp>
            <p:nvCxnSpPr>
              <p:cNvPr id="23" name="Straight Arrow Connector 22">
                <a:extLst>
                  <a:ext uri="{FF2B5EF4-FFF2-40B4-BE49-F238E27FC236}">
                    <a16:creationId xmlns:a16="http://schemas.microsoft.com/office/drawing/2014/main" id="{EB829BCC-D421-400B-9444-0C157C871449}"/>
                  </a:ext>
                </a:extLst>
              </p:cNvPr>
              <p:cNvCxnSpPr>
                <a:cxnSpLocks/>
              </p:cNvCxnSpPr>
              <p:nvPr/>
            </p:nvCxnSpPr>
            <p:spPr>
              <a:xfrm>
                <a:off x="9391371" y="5690668"/>
                <a:ext cx="669995" cy="0"/>
              </a:xfrm>
              <a:prstGeom prst="straightConnector1">
                <a:avLst/>
              </a:prstGeom>
              <a:ln w="57150">
                <a:solidFill>
                  <a:srgbClr val="8FAADC"/>
                </a:solidFill>
                <a:tailEnd type="triangle"/>
              </a:ln>
            </p:spPr>
            <p:style>
              <a:lnRef idx="1">
                <a:schemeClr val="accent1"/>
              </a:lnRef>
              <a:fillRef idx="0">
                <a:schemeClr val="accent1"/>
              </a:fillRef>
              <a:effectRef idx="0">
                <a:schemeClr val="accent1"/>
              </a:effectRef>
              <a:fontRef idx="minor">
                <a:schemeClr val="tx1"/>
              </a:fontRef>
            </p:style>
          </p:cxnSp>
        </p:grpSp>
        <p:sp>
          <p:nvSpPr>
            <p:cNvPr id="19" name="TextBox 18">
              <a:extLst>
                <a:ext uri="{FF2B5EF4-FFF2-40B4-BE49-F238E27FC236}">
                  <a16:creationId xmlns:a16="http://schemas.microsoft.com/office/drawing/2014/main" id="{53A1CC54-6A44-48F8-85EA-8902DDEA5A21}"/>
                </a:ext>
              </a:extLst>
            </p:cNvPr>
            <p:cNvSpPr txBox="1"/>
            <p:nvPr/>
          </p:nvSpPr>
          <p:spPr>
            <a:xfrm>
              <a:off x="9364744" y="5374573"/>
              <a:ext cx="1800493" cy="646331"/>
            </a:xfrm>
            <a:prstGeom prst="rect">
              <a:avLst/>
            </a:prstGeom>
            <a:noFill/>
          </p:spPr>
          <p:txBody>
            <a:bodyPr wrap="none" rtlCol="0">
              <a:spAutoFit/>
            </a:bodyPr>
            <a:lstStyle/>
            <a:p>
              <a:r>
                <a:rPr lang="zh-CN" altLang="en-US">
                  <a:solidFill>
                    <a:schemeClr val="accent1">
                      <a:lumMod val="75000"/>
                    </a:schemeClr>
                  </a:solidFill>
                </a:rPr>
                <a:t>比对信息一致</a:t>
              </a:r>
              <a:endParaRPr lang="en-US" altLang="zh-CN">
                <a:solidFill>
                  <a:schemeClr val="accent1">
                    <a:lumMod val="75000"/>
                  </a:schemeClr>
                </a:solidFill>
              </a:endParaRPr>
            </a:p>
            <a:p>
              <a:r>
                <a:rPr lang="zh-CN" altLang="en-US">
                  <a:solidFill>
                    <a:schemeClr val="accent1">
                      <a:lumMod val="75000"/>
                    </a:schemeClr>
                  </a:solidFill>
                </a:rPr>
                <a:t>广播信息正确！</a:t>
              </a:r>
            </a:p>
          </p:txBody>
        </p:sp>
      </p:grpSp>
      <p:sp>
        <p:nvSpPr>
          <p:cNvPr id="25" name="TextBox 24">
            <a:extLst>
              <a:ext uri="{FF2B5EF4-FFF2-40B4-BE49-F238E27FC236}">
                <a16:creationId xmlns:a16="http://schemas.microsoft.com/office/drawing/2014/main" id="{4B97E874-2AEB-41E8-9710-60984414DE29}"/>
              </a:ext>
            </a:extLst>
          </p:cNvPr>
          <p:cNvSpPr txBox="1"/>
          <p:nvPr/>
        </p:nvSpPr>
        <p:spPr>
          <a:xfrm>
            <a:off x="10564427" y="6276513"/>
            <a:ext cx="1590885" cy="369332"/>
          </a:xfrm>
          <a:prstGeom prst="rect">
            <a:avLst/>
          </a:prstGeom>
          <a:noFill/>
        </p:spPr>
        <p:txBody>
          <a:bodyPr wrap="none" rtlCol="0">
            <a:spAutoFit/>
          </a:bodyPr>
          <a:lstStyle/>
          <a:p>
            <a:r>
              <a:rPr lang="en-US" altLang="zh-CN" b="1">
                <a:hlinkClick r:id="rId2" action="ppaction://hlinksldjump"/>
              </a:rPr>
              <a:t>【</a:t>
            </a:r>
            <a:r>
              <a:rPr lang="zh-CN" altLang="en-US" b="1">
                <a:hlinkClick r:id="rId2" action="ppaction://hlinksldjump"/>
              </a:rPr>
              <a:t>回到上页</a:t>
            </a:r>
            <a:r>
              <a:rPr lang="en-US" altLang="zh-CN" b="1">
                <a:hlinkClick r:id="rId2" action="ppaction://hlinksldjump"/>
              </a:rPr>
              <a:t>】</a:t>
            </a:r>
            <a:endParaRPr lang="zh-CN" altLang="en-US" b="1"/>
          </a:p>
        </p:txBody>
      </p:sp>
    </p:spTree>
    <p:extLst>
      <p:ext uri="{BB962C8B-B14F-4D97-AF65-F5344CB8AC3E}">
        <p14:creationId xmlns:p14="http://schemas.microsoft.com/office/powerpoint/2010/main" val="173079423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iṣlîḍé"/>
        <p:cNvGrpSpPr/>
        <p:nvPr/>
      </p:nvGrpSpPr>
      <p:grpSpPr>
        <a:xfrm>
          <a:off x="0" y="0"/>
          <a:ext cx="0" cy="0"/>
          <a:chOff x="0" y="0"/>
          <a:chExt cx="0" cy="0"/>
        </a:xfrm>
      </p:grpSpPr>
      <p:sp>
        <p:nvSpPr>
          <p:cNvPr id="5" name="îsľiḓé"/>
          <p:cNvSpPr>
            <a:spLocks noGrp="1"/>
          </p:cNvSpPr>
          <p:nvPr>
            <p:ph type="title"/>
          </p:nvPr>
        </p:nvSpPr>
        <p:spPr/>
        <p:txBody>
          <a:bodyPr/>
          <a:lstStyle/>
          <a:p>
            <a:r>
              <a:rPr lang="zh-CN" altLang="en-US">
                <a:solidFill>
                  <a:schemeClr val="accent1"/>
                </a:solidFill>
                <a:sym typeface="+mn-lt"/>
              </a:rPr>
              <a:t>补充知识点：</a:t>
            </a:r>
            <a:r>
              <a:rPr lang="zh-CN" altLang="en-US">
                <a:solidFill>
                  <a:schemeClr val="accent1"/>
                </a:solidFill>
              </a:rPr>
              <a:t>双花问题</a:t>
            </a:r>
            <a:r>
              <a:rPr lang="en-US" altLang="zh-CN">
                <a:solidFill>
                  <a:schemeClr val="accent1"/>
                </a:solidFill>
              </a:rPr>
              <a:t> &amp; </a:t>
            </a:r>
            <a:r>
              <a:rPr lang="zh-CN" altLang="en-US">
                <a:solidFill>
                  <a:schemeClr val="accent1"/>
                </a:solidFill>
              </a:rPr>
              <a:t>比特币分叉</a:t>
            </a:r>
            <a:endParaRPr lang="zh-CN" altLang="en-US" dirty="0">
              <a:solidFill>
                <a:schemeClr val="accent1"/>
              </a:solidFill>
            </a:endParaRPr>
          </a:p>
        </p:txBody>
      </p:sp>
      <p:sp>
        <p:nvSpPr>
          <p:cNvPr id="9" name="ïŝľîḓe">
            <a:extLst>
              <a:ext uri="{FF2B5EF4-FFF2-40B4-BE49-F238E27FC236}">
                <a16:creationId xmlns:a16="http://schemas.microsoft.com/office/drawing/2014/main" id="{04F69230-F3A6-4586-9371-A858F4763E9F}"/>
              </a:ext>
            </a:extLst>
          </p:cNvPr>
          <p:cNvSpPr txBox="1"/>
          <p:nvPr/>
        </p:nvSpPr>
        <p:spPr>
          <a:xfrm>
            <a:off x="753604" y="1790699"/>
            <a:ext cx="1023516" cy="889909"/>
          </a:xfrm>
          <a:prstGeom prst="rect">
            <a:avLst/>
          </a:prstGeom>
          <a:noFill/>
          <a:ln w="117475">
            <a:noFill/>
          </a:ln>
        </p:spPr>
        <p:txBody>
          <a:bodyPr wrap="none" rtlCol="0">
            <a:prstTxWarp prst="textPlain">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100" normalizeH="0" baseline="0" noProof="0">
                <a:ln>
                  <a:noFill/>
                </a:ln>
                <a:solidFill>
                  <a:srgbClr val="3E81C3"/>
                </a:solidFill>
                <a:effectLst/>
                <a:uLnTx/>
                <a:uFillTx/>
                <a:latin typeface="Impact" panose="020B0806030902050204" pitchFamily="34" charset="0"/>
                <a:ea typeface="微软雅黑"/>
                <a:cs typeface="Arial" panose="020B0604020202020204" pitchFamily="34" charset="0"/>
              </a:rPr>
              <a:t>/</a:t>
            </a:r>
            <a:r>
              <a:rPr kumimoji="0" lang="en-US" altLang="zh-CN" sz="100" b="0" i="0" u="none" strike="noStrike" kern="1200" cap="none" spc="100" normalizeH="0" baseline="0" noProof="0">
                <a:ln>
                  <a:noFill/>
                </a:ln>
                <a:solidFill>
                  <a:srgbClr val="3E81C3"/>
                </a:solidFill>
                <a:effectLst/>
                <a:uLnTx/>
                <a:uFillTx/>
                <a:latin typeface="Impact" panose="020B0806030902050204" pitchFamily="34" charset="0"/>
                <a:ea typeface="微软雅黑"/>
                <a:cs typeface="Arial" panose="020B0604020202020204" pitchFamily="34" charset="0"/>
              </a:rPr>
              <a:t> </a:t>
            </a:r>
            <a:r>
              <a:rPr kumimoji="0" lang="en-US" altLang="zh-CN" sz="1800" b="0" i="0" u="none" strike="noStrike" kern="1200" cap="none" spc="100" normalizeH="0" baseline="0" noProof="0">
                <a:ln>
                  <a:noFill/>
                </a:ln>
                <a:solidFill>
                  <a:srgbClr val="3E81C3"/>
                </a:solidFill>
                <a:effectLst/>
                <a:uLnTx/>
                <a:uFillTx/>
                <a:latin typeface="Impact" panose="020B0806030902050204" pitchFamily="34" charset="0"/>
                <a:ea typeface="微软雅黑"/>
                <a:cs typeface="Arial" panose="020B0604020202020204" pitchFamily="34" charset="0"/>
              </a:rPr>
              <a:t>07</a:t>
            </a:r>
            <a:endParaRPr kumimoji="0" lang="zh-CN" altLang="en-US" sz="1800" b="0" i="0" u="none" strike="noStrike" kern="1200" cap="none" spc="100" normalizeH="0" baseline="0" noProof="0" dirty="0">
              <a:ln>
                <a:noFill/>
              </a:ln>
              <a:solidFill>
                <a:srgbClr val="3E81C3"/>
              </a:solidFill>
              <a:effectLst/>
              <a:uLnTx/>
              <a:uFillTx/>
              <a:latin typeface="Impact" panose="020B0806030902050204" pitchFamily="34" charset="0"/>
              <a:ea typeface="微软雅黑"/>
              <a:cs typeface="Arial" panose="020B0604020202020204" pitchFamily="34" charset="0"/>
            </a:endParaRPr>
          </a:p>
        </p:txBody>
      </p:sp>
    </p:spTree>
    <p:custDataLst>
      <p:tags r:id="rId2"/>
    </p:custDataLst>
    <p:extLst>
      <p:ext uri="{BB962C8B-B14F-4D97-AF65-F5344CB8AC3E}">
        <p14:creationId xmlns:p14="http://schemas.microsoft.com/office/powerpoint/2010/main" val="428069325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6EF48135-8426-4740-B4BB-AEC094AF0257}"/>
              </a:ext>
            </a:extLst>
          </p:cNvPr>
          <p:cNvCxnSpPr>
            <a:cxnSpLocks/>
          </p:cNvCxnSpPr>
          <p:nvPr/>
        </p:nvCxnSpPr>
        <p:spPr>
          <a:xfrm flipH="1">
            <a:off x="6775048" y="3859758"/>
            <a:ext cx="1012785" cy="937549"/>
          </a:xfrm>
          <a:prstGeom prst="line">
            <a:avLst/>
          </a:prstGeom>
          <a:ln w="38100">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140CE8E-16B3-407E-B41D-683635E76B7B}"/>
              </a:ext>
            </a:extLst>
          </p:cNvPr>
          <p:cNvCxnSpPr>
            <a:cxnSpLocks/>
          </p:cNvCxnSpPr>
          <p:nvPr/>
        </p:nvCxnSpPr>
        <p:spPr>
          <a:xfrm>
            <a:off x="4130233" y="4061717"/>
            <a:ext cx="746567" cy="744969"/>
          </a:xfrm>
          <a:prstGeom prst="line">
            <a:avLst/>
          </a:prstGeom>
          <a:ln w="38100">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6CE4EB83-4A54-4E01-8940-7E287D866319}"/>
              </a:ext>
            </a:extLst>
          </p:cNvPr>
          <p:cNvSpPr>
            <a:spLocks noGrp="1"/>
          </p:cNvSpPr>
          <p:nvPr>
            <p:ph type="title"/>
          </p:nvPr>
        </p:nvSpPr>
        <p:spPr/>
        <p:txBody>
          <a:bodyPr/>
          <a:lstStyle/>
          <a:p>
            <a:r>
              <a:rPr lang="zh-CN" altLang="en-US"/>
              <a:t>双花问题：举例</a:t>
            </a:r>
          </a:p>
        </p:txBody>
      </p:sp>
      <p:sp>
        <p:nvSpPr>
          <p:cNvPr id="3" name="Content Placeholder 2">
            <a:extLst>
              <a:ext uri="{FF2B5EF4-FFF2-40B4-BE49-F238E27FC236}">
                <a16:creationId xmlns:a16="http://schemas.microsoft.com/office/drawing/2014/main" id="{D35184C3-7B60-4A98-8214-57DAE089311C}"/>
              </a:ext>
            </a:extLst>
          </p:cNvPr>
          <p:cNvSpPr>
            <a:spLocks noGrp="1"/>
          </p:cNvSpPr>
          <p:nvPr>
            <p:ph idx="1"/>
          </p:nvPr>
        </p:nvSpPr>
        <p:spPr>
          <a:xfrm>
            <a:off x="266700" y="1015998"/>
            <a:ext cx="11782425" cy="2143891"/>
          </a:xfrm>
        </p:spPr>
        <p:txBody>
          <a:bodyPr>
            <a:normAutofit/>
          </a:bodyPr>
          <a:lstStyle/>
          <a:p>
            <a:r>
              <a:rPr lang="zh-CN" altLang="en-US" sz="1600"/>
              <a:t>假如</a:t>
            </a:r>
            <a:r>
              <a:rPr lang="en-US" altLang="zh-CN" sz="1600"/>
              <a:t>A</a:t>
            </a:r>
            <a:r>
              <a:rPr lang="zh-CN" altLang="en-US" sz="1600" b="1"/>
              <a:t>有且只有</a:t>
            </a:r>
            <a:r>
              <a:rPr lang="en-US" altLang="zh-CN" sz="1600" b="1"/>
              <a:t>10</a:t>
            </a:r>
            <a:r>
              <a:rPr lang="zh-CN" altLang="en-US" sz="1600" b="1"/>
              <a:t>个比特币</a:t>
            </a:r>
            <a:r>
              <a:rPr lang="zh-CN" altLang="en-US" sz="1600"/>
              <a:t>。</a:t>
            </a:r>
            <a:r>
              <a:rPr lang="en-US" altLang="zh-CN" sz="1600"/>
              <a:t>A</a:t>
            </a:r>
            <a:r>
              <a:rPr lang="zh-CN" altLang="en-US" sz="1600"/>
              <a:t>给</a:t>
            </a:r>
            <a:r>
              <a:rPr lang="en-US" altLang="zh-CN" sz="1600"/>
              <a:t>B</a:t>
            </a:r>
            <a:r>
              <a:rPr lang="zh-CN" altLang="en-US" sz="1600"/>
              <a:t>转了</a:t>
            </a:r>
            <a:r>
              <a:rPr lang="en-US" altLang="zh-CN" sz="1600"/>
              <a:t>10</a:t>
            </a:r>
            <a:r>
              <a:rPr lang="zh-CN" altLang="en-US" sz="1600"/>
              <a:t>比特币，同时</a:t>
            </a:r>
            <a:r>
              <a:rPr lang="en-US" altLang="zh-CN" sz="1600"/>
              <a:t>A</a:t>
            </a:r>
            <a:r>
              <a:rPr lang="zh-CN" altLang="en-US" sz="1600"/>
              <a:t>又给</a:t>
            </a:r>
            <a:r>
              <a:rPr lang="en-US" altLang="zh-CN" sz="1600"/>
              <a:t>C</a:t>
            </a:r>
            <a:r>
              <a:rPr lang="zh-CN" altLang="en-US" sz="1600"/>
              <a:t>转了</a:t>
            </a:r>
            <a:r>
              <a:rPr lang="en-US" altLang="zh-CN" sz="1600"/>
              <a:t>10</a:t>
            </a:r>
            <a:r>
              <a:rPr lang="zh-CN" altLang="en-US" sz="1600"/>
              <a:t>个比特币。</a:t>
            </a:r>
            <a:endParaRPr lang="en-US" altLang="zh-CN" sz="1600"/>
          </a:p>
          <a:p>
            <a:r>
              <a:rPr lang="zh-CN" altLang="en-US" sz="1600"/>
              <a:t>显然，同一笔钱（</a:t>
            </a:r>
            <a:r>
              <a:rPr lang="en-US" altLang="zh-CN" sz="1600"/>
              <a:t>10</a:t>
            </a:r>
            <a:r>
              <a:rPr lang="zh-CN" altLang="en-US" sz="1600"/>
              <a:t>个比特币），不可能被同时花出去两次（双花问题），为了避免这个问题，比特币区块链是这么解决的：</a:t>
            </a:r>
            <a:endParaRPr lang="en-US" altLang="zh-CN" sz="1600"/>
          </a:p>
          <a:p>
            <a:r>
              <a:rPr lang="zh-CN" altLang="en-US" sz="1600"/>
              <a:t>假设，出现了三种情况：</a:t>
            </a:r>
            <a:endParaRPr lang="en-US" altLang="zh-CN" sz="1600"/>
          </a:p>
          <a:p>
            <a:pPr marL="342900" indent="-342900">
              <a:buFont typeface="+mj-lt"/>
              <a:buAutoNum type="arabicPeriod"/>
            </a:pPr>
            <a:r>
              <a:rPr lang="zh-CN" altLang="en-US" sz="1600" b="1">
                <a:solidFill>
                  <a:schemeClr val="accent1">
                    <a:lumMod val="75000"/>
                  </a:schemeClr>
                </a:solidFill>
              </a:rPr>
              <a:t>这两笔交易被同一个节点记录了</a:t>
            </a:r>
            <a:r>
              <a:rPr lang="zh-CN" altLang="en-US" sz="1600"/>
              <a:t>：</a:t>
            </a:r>
            <a:endParaRPr lang="en-US" altLang="zh-CN" sz="1600"/>
          </a:p>
          <a:p>
            <a:pPr marL="457200" lvl="1" indent="0">
              <a:buNone/>
            </a:pPr>
            <a:r>
              <a:rPr lang="zh-CN" altLang="en-US" sz="1600"/>
              <a:t>这个节点立刻就能发现问题，那么后记录的那一笔被视作无效。</a:t>
            </a:r>
            <a:endParaRPr lang="en-US" altLang="zh-CN" sz="1600"/>
          </a:p>
          <a:p>
            <a:pPr marL="0" indent="0">
              <a:buNone/>
            </a:pPr>
            <a:endParaRPr lang="zh-CN" altLang="en-US" sz="1600"/>
          </a:p>
        </p:txBody>
      </p:sp>
      <p:sp>
        <p:nvSpPr>
          <p:cNvPr id="4" name="Rectangle 3">
            <a:extLst>
              <a:ext uri="{FF2B5EF4-FFF2-40B4-BE49-F238E27FC236}">
                <a16:creationId xmlns:a16="http://schemas.microsoft.com/office/drawing/2014/main" id="{48CE6608-17F1-4BD3-8B5E-6D58B78F2F6E}"/>
              </a:ext>
            </a:extLst>
          </p:cNvPr>
          <p:cNvSpPr/>
          <p:nvPr/>
        </p:nvSpPr>
        <p:spPr>
          <a:xfrm>
            <a:off x="3082724" y="3521897"/>
            <a:ext cx="2118167" cy="694481"/>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t>A</a:t>
            </a:r>
            <a:r>
              <a:rPr lang="zh-CN" altLang="en-US" b="1"/>
              <a:t>→</a:t>
            </a:r>
            <a:r>
              <a:rPr lang="en-US" altLang="zh-CN" b="1"/>
              <a:t>B 10</a:t>
            </a:r>
            <a:r>
              <a:rPr lang="zh-CN" altLang="en-US" b="1"/>
              <a:t>比特币</a:t>
            </a:r>
          </a:p>
        </p:txBody>
      </p:sp>
      <p:sp>
        <p:nvSpPr>
          <p:cNvPr id="5" name="Rectangle 4">
            <a:extLst>
              <a:ext uri="{FF2B5EF4-FFF2-40B4-BE49-F238E27FC236}">
                <a16:creationId xmlns:a16="http://schemas.microsoft.com/office/drawing/2014/main" id="{EED427BD-133E-4FC5-A618-658F61EA1061}"/>
              </a:ext>
            </a:extLst>
          </p:cNvPr>
          <p:cNvSpPr/>
          <p:nvPr/>
        </p:nvSpPr>
        <p:spPr>
          <a:xfrm>
            <a:off x="6381509" y="3521897"/>
            <a:ext cx="2118167" cy="694481"/>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t>A</a:t>
            </a:r>
            <a:r>
              <a:rPr lang="zh-CN" altLang="en-US" b="1"/>
              <a:t>→</a:t>
            </a:r>
            <a:r>
              <a:rPr lang="en-US" altLang="zh-CN" b="1"/>
              <a:t>C 10</a:t>
            </a:r>
            <a:r>
              <a:rPr lang="zh-CN" altLang="en-US" b="1"/>
              <a:t>比特币</a:t>
            </a:r>
          </a:p>
        </p:txBody>
      </p:sp>
      <p:pic>
        <p:nvPicPr>
          <p:cNvPr id="7" name="Graphic 6" descr="Computer">
            <a:extLst>
              <a:ext uri="{FF2B5EF4-FFF2-40B4-BE49-F238E27FC236}">
                <a16:creationId xmlns:a16="http://schemas.microsoft.com/office/drawing/2014/main" id="{0CA6B180-5803-417E-AAAA-518D636FEEC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015696" y="4497363"/>
            <a:ext cx="1620456" cy="1620456"/>
          </a:xfrm>
          <a:prstGeom prst="rect">
            <a:avLst/>
          </a:prstGeom>
        </p:spPr>
      </p:pic>
      <p:sp>
        <p:nvSpPr>
          <p:cNvPr id="18" name="TextBox 17">
            <a:extLst>
              <a:ext uri="{FF2B5EF4-FFF2-40B4-BE49-F238E27FC236}">
                <a16:creationId xmlns:a16="http://schemas.microsoft.com/office/drawing/2014/main" id="{91FAD52A-A5D8-4D56-83B0-74F7174F8BA0}"/>
              </a:ext>
            </a:extLst>
          </p:cNvPr>
          <p:cNvSpPr txBox="1"/>
          <p:nvPr/>
        </p:nvSpPr>
        <p:spPr>
          <a:xfrm>
            <a:off x="4876800" y="5933153"/>
            <a:ext cx="1675459" cy="369332"/>
          </a:xfrm>
          <a:prstGeom prst="rect">
            <a:avLst/>
          </a:prstGeom>
          <a:noFill/>
        </p:spPr>
        <p:txBody>
          <a:bodyPr wrap="none" rtlCol="0">
            <a:spAutoFit/>
          </a:bodyPr>
          <a:lstStyle/>
          <a:p>
            <a:r>
              <a:rPr lang="en-US" altLang="zh-CN">
                <a:solidFill>
                  <a:schemeClr val="accent5">
                    <a:lumMod val="60000"/>
                    <a:lumOff val="40000"/>
                  </a:schemeClr>
                </a:solidFill>
              </a:rPr>
              <a:t>*</a:t>
            </a:r>
            <a:r>
              <a:rPr lang="zh-CN" altLang="en-US">
                <a:solidFill>
                  <a:schemeClr val="accent5">
                    <a:lumMod val="60000"/>
                    <a:lumOff val="40000"/>
                  </a:schemeClr>
                </a:solidFill>
              </a:rPr>
              <a:t>直接发现问题</a:t>
            </a:r>
          </a:p>
        </p:txBody>
      </p:sp>
    </p:spTree>
    <p:extLst>
      <p:ext uri="{BB962C8B-B14F-4D97-AF65-F5344CB8AC3E}">
        <p14:creationId xmlns:p14="http://schemas.microsoft.com/office/powerpoint/2010/main" val="309493676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E4EB83-4A54-4E01-8940-7E287D866319}"/>
              </a:ext>
            </a:extLst>
          </p:cNvPr>
          <p:cNvSpPr>
            <a:spLocks noGrp="1"/>
          </p:cNvSpPr>
          <p:nvPr>
            <p:ph type="title"/>
          </p:nvPr>
        </p:nvSpPr>
        <p:spPr/>
        <p:txBody>
          <a:bodyPr/>
          <a:lstStyle/>
          <a:p>
            <a:r>
              <a:rPr lang="zh-CN" altLang="en-US"/>
              <a:t>双花问题：举例</a:t>
            </a:r>
          </a:p>
        </p:txBody>
      </p:sp>
      <p:sp>
        <p:nvSpPr>
          <p:cNvPr id="3" name="Content Placeholder 2">
            <a:extLst>
              <a:ext uri="{FF2B5EF4-FFF2-40B4-BE49-F238E27FC236}">
                <a16:creationId xmlns:a16="http://schemas.microsoft.com/office/drawing/2014/main" id="{D35184C3-7B60-4A98-8214-57DAE089311C}"/>
              </a:ext>
            </a:extLst>
          </p:cNvPr>
          <p:cNvSpPr>
            <a:spLocks noGrp="1"/>
          </p:cNvSpPr>
          <p:nvPr>
            <p:ph idx="1"/>
          </p:nvPr>
        </p:nvSpPr>
        <p:spPr>
          <a:xfrm>
            <a:off x="266700" y="1015998"/>
            <a:ext cx="11925300" cy="3003189"/>
          </a:xfrm>
        </p:spPr>
        <p:txBody>
          <a:bodyPr>
            <a:normAutofit lnSpcReduction="10000"/>
          </a:bodyPr>
          <a:lstStyle/>
          <a:p>
            <a:r>
              <a:rPr lang="zh-CN" altLang="en-US" sz="1600"/>
              <a:t>假如</a:t>
            </a:r>
            <a:r>
              <a:rPr lang="en-US" altLang="zh-CN" sz="1600"/>
              <a:t>A</a:t>
            </a:r>
            <a:r>
              <a:rPr lang="zh-CN" altLang="en-US" sz="1600" b="1"/>
              <a:t>有且只有</a:t>
            </a:r>
            <a:r>
              <a:rPr lang="en-US" altLang="zh-CN" sz="1600"/>
              <a:t>10</a:t>
            </a:r>
            <a:r>
              <a:rPr lang="zh-CN" altLang="en-US" sz="1600"/>
              <a:t>个比特币。</a:t>
            </a:r>
            <a:r>
              <a:rPr lang="en-US" altLang="zh-CN" sz="1600"/>
              <a:t>A</a:t>
            </a:r>
            <a:r>
              <a:rPr lang="zh-CN" altLang="en-US" sz="1600"/>
              <a:t>给</a:t>
            </a:r>
            <a:r>
              <a:rPr lang="en-US" altLang="zh-CN" sz="1600"/>
              <a:t>B</a:t>
            </a:r>
            <a:r>
              <a:rPr lang="zh-CN" altLang="en-US" sz="1600"/>
              <a:t>转了</a:t>
            </a:r>
            <a:r>
              <a:rPr lang="en-US" altLang="zh-CN" sz="1600"/>
              <a:t>10</a:t>
            </a:r>
            <a:r>
              <a:rPr lang="zh-CN" altLang="en-US" sz="1600"/>
              <a:t>比特币，同时</a:t>
            </a:r>
            <a:r>
              <a:rPr lang="en-US" altLang="zh-CN" sz="1600"/>
              <a:t>A</a:t>
            </a:r>
            <a:r>
              <a:rPr lang="zh-CN" altLang="en-US" sz="1600"/>
              <a:t>又给</a:t>
            </a:r>
            <a:r>
              <a:rPr lang="en-US" altLang="zh-CN" sz="1600"/>
              <a:t>C</a:t>
            </a:r>
            <a:r>
              <a:rPr lang="zh-CN" altLang="en-US" sz="1600"/>
              <a:t>转了</a:t>
            </a:r>
            <a:r>
              <a:rPr lang="en-US" altLang="zh-CN" sz="1600"/>
              <a:t>10</a:t>
            </a:r>
            <a:r>
              <a:rPr lang="zh-CN" altLang="en-US" sz="1600"/>
              <a:t>个比特币。</a:t>
            </a:r>
            <a:endParaRPr lang="en-US" altLang="zh-CN" sz="1600"/>
          </a:p>
          <a:p>
            <a:r>
              <a:rPr lang="zh-CN" altLang="en-US" sz="1600"/>
              <a:t>显然，同一笔钱（</a:t>
            </a:r>
            <a:r>
              <a:rPr lang="en-US" altLang="zh-CN" sz="1600"/>
              <a:t>10</a:t>
            </a:r>
            <a:r>
              <a:rPr lang="zh-CN" altLang="en-US" sz="1600"/>
              <a:t>个比特币），不可能被同时花出去两次（双花问题），为了避免这个问题，比特币区块链是这么解决的：</a:t>
            </a:r>
            <a:endParaRPr lang="en-US" altLang="zh-CN" sz="1600"/>
          </a:p>
          <a:p>
            <a:r>
              <a:rPr lang="zh-CN" altLang="en-US" sz="1600"/>
              <a:t>假设，出现了三种情况：</a:t>
            </a:r>
            <a:endParaRPr lang="en-US" altLang="zh-CN" sz="1600"/>
          </a:p>
          <a:p>
            <a:pPr marL="342900" indent="-342900">
              <a:buFont typeface="+mj-lt"/>
              <a:buAutoNum type="arabicPeriod" startAt="2"/>
            </a:pPr>
            <a:r>
              <a:rPr lang="zh-CN" altLang="en-US" sz="1600" b="1">
                <a:solidFill>
                  <a:schemeClr val="accent1">
                    <a:lumMod val="75000"/>
                  </a:schemeClr>
                </a:solidFill>
              </a:rPr>
              <a:t>这两笔交易分别被不同的节点记录了，但一个节点先找到了</a:t>
            </a:r>
            <a:r>
              <a:rPr lang="en-US" altLang="zh-CN" sz="1600" b="1">
                <a:solidFill>
                  <a:schemeClr val="accent1">
                    <a:lumMod val="75000"/>
                  </a:schemeClr>
                </a:solidFill>
              </a:rPr>
              <a:t>Nonce</a:t>
            </a:r>
            <a:r>
              <a:rPr lang="zh-CN" altLang="en-US" sz="1600" b="1">
                <a:solidFill>
                  <a:schemeClr val="accent1">
                    <a:lumMod val="75000"/>
                  </a:schemeClr>
                </a:solidFill>
              </a:rPr>
              <a:t>（随机数），挖矿成功</a:t>
            </a:r>
            <a:r>
              <a:rPr lang="zh-CN" altLang="en-US" sz="1600"/>
              <a:t>：</a:t>
            </a:r>
            <a:endParaRPr lang="en-US" altLang="zh-CN" sz="1600"/>
          </a:p>
          <a:p>
            <a:pPr marL="457200" lvl="1" indent="0">
              <a:buNone/>
            </a:pPr>
            <a:r>
              <a:rPr lang="zh-CN" altLang="en-US" sz="1600"/>
              <a:t>双花问题依然不会出现，因为只有一个矿工最先找到</a:t>
            </a:r>
            <a:r>
              <a:rPr lang="en-US" altLang="zh-CN" sz="1600"/>
              <a:t>Nonce</a:t>
            </a:r>
            <a:r>
              <a:rPr lang="zh-CN" altLang="en-US" sz="1600"/>
              <a:t>（随机数），挖矿成功。</a:t>
            </a:r>
            <a:endParaRPr lang="en-US" altLang="zh-CN" sz="1600"/>
          </a:p>
          <a:p>
            <a:pPr marL="457200" lvl="1" indent="0">
              <a:buNone/>
            </a:pPr>
            <a:r>
              <a:rPr lang="zh-CN" altLang="en-US" sz="1600"/>
              <a:t>假如下图蓝色节点先找到</a:t>
            </a:r>
            <a:r>
              <a:rPr lang="en-US" altLang="zh-CN" sz="1600"/>
              <a:t>Nonce</a:t>
            </a:r>
            <a:r>
              <a:rPr lang="zh-CN" altLang="en-US" sz="1600"/>
              <a:t>，他就能先打包自己记录的交易（</a:t>
            </a:r>
            <a:r>
              <a:rPr lang="en-US" altLang="zh-CN" sz="1600"/>
              <a:t>A</a:t>
            </a:r>
            <a:r>
              <a:rPr lang="zh-CN" altLang="en-US" sz="1600"/>
              <a:t>转</a:t>
            </a:r>
            <a:r>
              <a:rPr lang="en-US" altLang="zh-CN" sz="1600"/>
              <a:t>B10</a:t>
            </a:r>
            <a:r>
              <a:rPr lang="zh-CN" altLang="en-US" sz="1600"/>
              <a:t>比特币）。而另一个没有找到</a:t>
            </a:r>
            <a:r>
              <a:rPr lang="en-US" altLang="zh-CN" sz="1600"/>
              <a:t>Nonce</a:t>
            </a:r>
            <a:r>
              <a:rPr lang="zh-CN" altLang="en-US" sz="1600"/>
              <a:t>的节点，他记录的交易（</a:t>
            </a:r>
            <a:r>
              <a:rPr lang="en-US" altLang="zh-CN" sz="1600"/>
              <a:t>A</a:t>
            </a:r>
            <a:r>
              <a:rPr lang="zh-CN" altLang="en-US" sz="1600"/>
              <a:t>转</a:t>
            </a:r>
            <a:r>
              <a:rPr lang="en-US" altLang="zh-CN" sz="1600"/>
              <a:t>C10</a:t>
            </a:r>
            <a:r>
              <a:rPr lang="zh-CN" altLang="en-US" sz="1600"/>
              <a:t>比特币）会返回交易池，等待下一次打包。而下一次打包，交易池的记录（</a:t>
            </a:r>
            <a:r>
              <a:rPr lang="en-US" altLang="zh-CN" sz="1600"/>
              <a:t>A</a:t>
            </a:r>
            <a:r>
              <a:rPr lang="zh-CN" altLang="en-US" sz="1600"/>
              <a:t>转</a:t>
            </a:r>
            <a:r>
              <a:rPr lang="en-US" altLang="zh-CN" sz="1600"/>
              <a:t>C10</a:t>
            </a:r>
            <a:r>
              <a:rPr lang="zh-CN" altLang="en-US" sz="1600"/>
              <a:t>比特币）就会和现存信息冲突（</a:t>
            </a:r>
            <a:r>
              <a:rPr lang="en-US" altLang="zh-CN" sz="1600"/>
              <a:t>A</a:t>
            </a:r>
            <a:r>
              <a:rPr lang="zh-CN" altLang="en-US" sz="1600"/>
              <a:t>已转出</a:t>
            </a:r>
            <a:r>
              <a:rPr lang="en-US" altLang="zh-CN" sz="1600"/>
              <a:t>10</a:t>
            </a:r>
            <a:r>
              <a:rPr lang="zh-CN" altLang="en-US" sz="1600"/>
              <a:t>比特币，没有余额）冲突，自然也就失效了。</a:t>
            </a:r>
            <a:endParaRPr lang="en-US" altLang="zh-CN" sz="1600"/>
          </a:p>
        </p:txBody>
      </p:sp>
      <p:cxnSp>
        <p:nvCxnSpPr>
          <p:cNvPr id="4" name="Straight Connector 3">
            <a:extLst>
              <a:ext uri="{FF2B5EF4-FFF2-40B4-BE49-F238E27FC236}">
                <a16:creationId xmlns:a16="http://schemas.microsoft.com/office/drawing/2014/main" id="{2F9804A9-21CB-493F-A728-8FF5E615283B}"/>
              </a:ext>
            </a:extLst>
          </p:cNvPr>
          <p:cNvCxnSpPr>
            <a:cxnSpLocks/>
          </p:cNvCxnSpPr>
          <p:nvPr/>
        </p:nvCxnSpPr>
        <p:spPr>
          <a:xfrm flipH="1">
            <a:off x="8541091" y="4244894"/>
            <a:ext cx="1012785" cy="937549"/>
          </a:xfrm>
          <a:prstGeom prst="line">
            <a:avLst/>
          </a:prstGeom>
          <a:ln w="38100">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6E518F69-DB97-4124-832F-D04F4B99DDBD}"/>
              </a:ext>
            </a:extLst>
          </p:cNvPr>
          <p:cNvCxnSpPr>
            <a:cxnSpLocks/>
          </p:cNvCxnSpPr>
          <p:nvPr/>
        </p:nvCxnSpPr>
        <p:spPr>
          <a:xfrm>
            <a:off x="2810719" y="4559008"/>
            <a:ext cx="746567" cy="744969"/>
          </a:xfrm>
          <a:prstGeom prst="line">
            <a:avLst/>
          </a:prstGeom>
          <a:ln w="38100">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6BB5A147-17D9-4A30-99DE-9C3455783C06}"/>
              </a:ext>
            </a:extLst>
          </p:cNvPr>
          <p:cNvSpPr/>
          <p:nvPr/>
        </p:nvSpPr>
        <p:spPr>
          <a:xfrm>
            <a:off x="1763210" y="4019188"/>
            <a:ext cx="2118167" cy="694481"/>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t>A</a:t>
            </a:r>
            <a:r>
              <a:rPr lang="zh-CN" altLang="en-US" b="1"/>
              <a:t>→</a:t>
            </a:r>
            <a:r>
              <a:rPr lang="en-US" altLang="zh-CN" b="1"/>
              <a:t>B 10</a:t>
            </a:r>
            <a:r>
              <a:rPr lang="zh-CN" altLang="en-US" b="1"/>
              <a:t>比特币</a:t>
            </a:r>
          </a:p>
        </p:txBody>
      </p:sp>
      <p:sp>
        <p:nvSpPr>
          <p:cNvPr id="7" name="Rectangle 6">
            <a:extLst>
              <a:ext uri="{FF2B5EF4-FFF2-40B4-BE49-F238E27FC236}">
                <a16:creationId xmlns:a16="http://schemas.microsoft.com/office/drawing/2014/main" id="{D8A8DA3D-6AB1-4488-9B49-38B2D793292F}"/>
              </a:ext>
            </a:extLst>
          </p:cNvPr>
          <p:cNvSpPr/>
          <p:nvPr/>
        </p:nvSpPr>
        <p:spPr>
          <a:xfrm>
            <a:off x="8279757" y="4019187"/>
            <a:ext cx="2118167" cy="694481"/>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t>A</a:t>
            </a:r>
            <a:r>
              <a:rPr lang="zh-CN" altLang="en-US" b="1"/>
              <a:t>→</a:t>
            </a:r>
            <a:r>
              <a:rPr lang="en-US" altLang="zh-CN" b="1"/>
              <a:t>C 10</a:t>
            </a:r>
            <a:r>
              <a:rPr lang="zh-CN" altLang="en-US" b="1"/>
              <a:t>比特币</a:t>
            </a:r>
          </a:p>
        </p:txBody>
      </p:sp>
      <p:pic>
        <p:nvPicPr>
          <p:cNvPr id="8" name="Graphic 7" descr="Computer">
            <a:extLst>
              <a:ext uri="{FF2B5EF4-FFF2-40B4-BE49-F238E27FC236}">
                <a16:creationId xmlns:a16="http://schemas.microsoft.com/office/drawing/2014/main" id="{F3D20795-AE3C-4F45-9C91-12C5ED1065F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696182" y="4994654"/>
            <a:ext cx="1620456" cy="1620456"/>
          </a:xfrm>
          <a:prstGeom prst="rect">
            <a:avLst/>
          </a:prstGeom>
        </p:spPr>
      </p:pic>
      <p:pic>
        <p:nvPicPr>
          <p:cNvPr id="9" name="Graphic 8" descr="Computer">
            <a:extLst>
              <a:ext uri="{FF2B5EF4-FFF2-40B4-BE49-F238E27FC236}">
                <a16:creationId xmlns:a16="http://schemas.microsoft.com/office/drawing/2014/main" id="{27E34323-ADE9-4B1E-8E1D-214CC8C5B5D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789968" y="4994654"/>
            <a:ext cx="1620456" cy="1620456"/>
          </a:xfrm>
          <a:prstGeom prst="rect">
            <a:avLst/>
          </a:prstGeom>
        </p:spPr>
      </p:pic>
      <p:sp>
        <p:nvSpPr>
          <p:cNvPr id="10" name="TextBox 9">
            <a:extLst>
              <a:ext uri="{FF2B5EF4-FFF2-40B4-BE49-F238E27FC236}">
                <a16:creationId xmlns:a16="http://schemas.microsoft.com/office/drawing/2014/main" id="{0154A419-9FBD-474A-A414-1806DD0FC1CF}"/>
              </a:ext>
            </a:extLst>
          </p:cNvPr>
          <p:cNvSpPr txBox="1"/>
          <p:nvPr/>
        </p:nvSpPr>
        <p:spPr>
          <a:xfrm>
            <a:off x="1226718" y="5694745"/>
            <a:ext cx="2400016" cy="646331"/>
          </a:xfrm>
          <a:prstGeom prst="rect">
            <a:avLst/>
          </a:prstGeom>
          <a:noFill/>
        </p:spPr>
        <p:txBody>
          <a:bodyPr wrap="none" rtlCol="0">
            <a:spAutoFit/>
          </a:bodyPr>
          <a:lstStyle/>
          <a:p>
            <a:r>
              <a:rPr lang="en-US" altLang="zh-CN">
                <a:solidFill>
                  <a:schemeClr val="accent5">
                    <a:lumMod val="60000"/>
                    <a:lumOff val="40000"/>
                  </a:schemeClr>
                </a:solidFill>
              </a:rPr>
              <a:t>*</a:t>
            </a:r>
            <a:r>
              <a:rPr lang="zh-CN" altLang="en-US">
                <a:solidFill>
                  <a:schemeClr val="accent5">
                    <a:lumMod val="60000"/>
                    <a:lumOff val="40000"/>
                  </a:schemeClr>
                </a:solidFill>
              </a:rPr>
              <a:t>先找到</a:t>
            </a:r>
            <a:r>
              <a:rPr lang="en-US" altLang="zh-CN">
                <a:solidFill>
                  <a:schemeClr val="accent5">
                    <a:lumMod val="60000"/>
                    <a:lumOff val="40000"/>
                  </a:schemeClr>
                </a:solidFill>
              </a:rPr>
              <a:t>Nonce</a:t>
            </a:r>
            <a:r>
              <a:rPr lang="zh-CN" altLang="en-US">
                <a:solidFill>
                  <a:schemeClr val="accent5">
                    <a:lumMod val="60000"/>
                    <a:lumOff val="40000"/>
                  </a:schemeClr>
                </a:solidFill>
              </a:rPr>
              <a:t>，于是</a:t>
            </a:r>
            <a:endParaRPr lang="en-US" altLang="zh-CN">
              <a:solidFill>
                <a:schemeClr val="accent5">
                  <a:lumMod val="60000"/>
                  <a:lumOff val="40000"/>
                </a:schemeClr>
              </a:solidFill>
            </a:endParaRPr>
          </a:p>
          <a:p>
            <a:r>
              <a:rPr lang="zh-CN" altLang="en-US">
                <a:solidFill>
                  <a:schemeClr val="accent5">
                    <a:lumMod val="60000"/>
                    <a:lumOff val="40000"/>
                  </a:schemeClr>
                </a:solidFill>
              </a:rPr>
              <a:t>先打包了这条交易</a:t>
            </a:r>
          </a:p>
        </p:txBody>
      </p:sp>
    </p:spTree>
    <p:extLst>
      <p:ext uri="{BB962C8B-B14F-4D97-AF65-F5344CB8AC3E}">
        <p14:creationId xmlns:p14="http://schemas.microsoft.com/office/powerpoint/2010/main" val="136880636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E4EB83-4A54-4E01-8940-7E287D866319}"/>
              </a:ext>
            </a:extLst>
          </p:cNvPr>
          <p:cNvSpPr>
            <a:spLocks noGrp="1"/>
          </p:cNvSpPr>
          <p:nvPr>
            <p:ph type="title"/>
          </p:nvPr>
        </p:nvSpPr>
        <p:spPr/>
        <p:txBody>
          <a:bodyPr/>
          <a:lstStyle/>
          <a:p>
            <a:r>
              <a:rPr lang="zh-CN" altLang="en-US"/>
              <a:t>双花问题：举例</a:t>
            </a:r>
          </a:p>
        </p:txBody>
      </p:sp>
      <p:sp>
        <p:nvSpPr>
          <p:cNvPr id="3" name="Content Placeholder 2">
            <a:extLst>
              <a:ext uri="{FF2B5EF4-FFF2-40B4-BE49-F238E27FC236}">
                <a16:creationId xmlns:a16="http://schemas.microsoft.com/office/drawing/2014/main" id="{D35184C3-7B60-4A98-8214-57DAE089311C}"/>
              </a:ext>
            </a:extLst>
          </p:cNvPr>
          <p:cNvSpPr>
            <a:spLocks noGrp="1"/>
          </p:cNvSpPr>
          <p:nvPr>
            <p:ph idx="1"/>
          </p:nvPr>
        </p:nvSpPr>
        <p:spPr>
          <a:xfrm>
            <a:off x="266700" y="1015998"/>
            <a:ext cx="11782425" cy="3082449"/>
          </a:xfrm>
        </p:spPr>
        <p:txBody>
          <a:bodyPr>
            <a:normAutofit lnSpcReduction="10000"/>
          </a:bodyPr>
          <a:lstStyle/>
          <a:p>
            <a:r>
              <a:rPr lang="zh-CN" altLang="en-US" sz="1600"/>
              <a:t>假如</a:t>
            </a:r>
            <a:r>
              <a:rPr lang="en-US" altLang="zh-CN" sz="1600"/>
              <a:t>A</a:t>
            </a:r>
            <a:r>
              <a:rPr lang="zh-CN" altLang="en-US" sz="1600" b="1"/>
              <a:t>有且只有</a:t>
            </a:r>
            <a:r>
              <a:rPr lang="en-US" altLang="zh-CN" sz="1600" b="1"/>
              <a:t>10</a:t>
            </a:r>
            <a:r>
              <a:rPr lang="zh-CN" altLang="en-US" sz="1600" b="1"/>
              <a:t>个比特币</a:t>
            </a:r>
            <a:r>
              <a:rPr lang="zh-CN" altLang="en-US" sz="1600"/>
              <a:t>。</a:t>
            </a:r>
            <a:r>
              <a:rPr lang="en-US" altLang="zh-CN" sz="1600"/>
              <a:t>A</a:t>
            </a:r>
            <a:r>
              <a:rPr lang="zh-CN" altLang="en-US" sz="1600"/>
              <a:t>给</a:t>
            </a:r>
            <a:r>
              <a:rPr lang="en-US" altLang="zh-CN" sz="1600"/>
              <a:t>B</a:t>
            </a:r>
            <a:r>
              <a:rPr lang="zh-CN" altLang="en-US" sz="1600"/>
              <a:t>转了</a:t>
            </a:r>
            <a:r>
              <a:rPr lang="en-US" altLang="zh-CN" sz="1600"/>
              <a:t>10</a:t>
            </a:r>
            <a:r>
              <a:rPr lang="zh-CN" altLang="en-US" sz="1600"/>
              <a:t>比特币，同时</a:t>
            </a:r>
            <a:r>
              <a:rPr lang="en-US" altLang="zh-CN" sz="1600"/>
              <a:t>A</a:t>
            </a:r>
            <a:r>
              <a:rPr lang="zh-CN" altLang="en-US" sz="1600"/>
              <a:t>又给</a:t>
            </a:r>
            <a:r>
              <a:rPr lang="en-US" altLang="zh-CN" sz="1600"/>
              <a:t>C</a:t>
            </a:r>
            <a:r>
              <a:rPr lang="zh-CN" altLang="en-US" sz="1600"/>
              <a:t>转了</a:t>
            </a:r>
            <a:r>
              <a:rPr lang="en-US" altLang="zh-CN" sz="1600"/>
              <a:t>10</a:t>
            </a:r>
            <a:r>
              <a:rPr lang="zh-CN" altLang="en-US" sz="1600"/>
              <a:t>个比特币。</a:t>
            </a:r>
            <a:endParaRPr lang="en-US" altLang="zh-CN" sz="1600"/>
          </a:p>
          <a:p>
            <a:r>
              <a:rPr lang="zh-CN" altLang="en-US" sz="1600"/>
              <a:t>显然，同一笔钱（</a:t>
            </a:r>
            <a:r>
              <a:rPr lang="en-US" altLang="zh-CN" sz="1600"/>
              <a:t>10</a:t>
            </a:r>
            <a:r>
              <a:rPr lang="zh-CN" altLang="en-US" sz="1600"/>
              <a:t>个比特币），不可能被同时花出去两次（双花问题），为了避免这个问题，比特币区块链是这么解决的：</a:t>
            </a:r>
            <a:endParaRPr lang="en-US" altLang="zh-CN" sz="1600"/>
          </a:p>
          <a:p>
            <a:r>
              <a:rPr lang="zh-CN" altLang="en-US" sz="1600"/>
              <a:t>假设，出现了三种情况：</a:t>
            </a:r>
            <a:endParaRPr lang="en-US" altLang="zh-CN" sz="1600"/>
          </a:p>
          <a:p>
            <a:pPr marL="342900" indent="-342900">
              <a:buFont typeface="+mj-lt"/>
              <a:buAutoNum type="arabicPeriod" startAt="3"/>
            </a:pPr>
            <a:r>
              <a:rPr lang="zh-CN" altLang="en-US" sz="1600" b="1">
                <a:solidFill>
                  <a:schemeClr val="accent1">
                    <a:lumMod val="75000"/>
                  </a:schemeClr>
                </a:solidFill>
              </a:rPr>
              <a:t>这两笔交易分别被不同的节点记录了，两个节点还同时找到了</a:t>
            </a:r>
            <a:r>
              <a:rPr lang="en-US" altLang="zh-CN" sz="1600" b="1">
                <a:solidFill>
                  <a:schemeClr val="accent1">
                    <a:lumMod val="75000"/>
                  </a:schemeClr>
                </a:solidFill>
              </a:rPr>
              <a:t>Nonce</a:t>
            </a:r>
            <a:r>
              <a:rPr lang="zh-CN" altLang="en-US" sz="1600" b="1">
                <a:solidFill>
                  <a:schemeClr val="accent1">
                    <a:lumMod val="75000"/>
                  </a:schemeClr>
                </a:solidFill>
              </a:rPr>
              <a:t>（随机数），挖矿成功（目前概率很低）</a:t>
            </a:r>
            <a:r>
              <a:rPr lang="zh-CN" altLang="en-US" sz="1600"/>
              <a:t>：</a:t>
            </a:r>
            <a:endParaRPr lang="en-US" altLang="zh-CN" sz="1600"/>
          </a:p>
          <a:p>
            <a:pPr marL="457200" lvl="1" indent="0">
              <a:buNone/>
            </a:pPr>
            <a:r>
              <a:rPr lang="zh-CN" altLang="en-US" sz="1600"/>
              <a:t>这个几率极低但理论上存在。两个节点同时找到</a:t>
            </a:r>
            <a:r>
              <a:rPr lang="en-US" altLang="zh-CN" sz="1600"/>
              <a:t>Nonce</a:t>
            </a:r>
            <a:r>
              <a:rPr lang="zh-CN" altLang="en-US" sz="1600"/>
              <a:t>，那么两笔交易都被正常打包，出现了临时的分支。</a:t>
            </a:r>
            <a:endParaRPr lang="en-US" altLang="zh-CN" sz="1600"/>
          </a:p>
          <a:p>
            <a:pPr marL="457200" lvl="1" indent="0">
              <a:buNone/>
            </a:pPr>
            <a:r>
              <a:rPr lang="zh-CN" altLang="en-US" sz="1600"/>
              <a:t>分支会持续到下一个区块被打包，下个区块只能选择接在一个分支后面。</a:t>
            </a:r>
            <a:endParaRPr lang="en-US" altLang="zh-CN" sz="1600"/>
          </a:p>
          <a:p>
            <a:pPr marL="457200" lvl="1" indent="0">
              <a:buNone/>
            </a:pPr>
            <a:r>
              <a:rPr lang="zh-CN" altLang="en-US" sz="1600"/>
              <a:t>被选择的分支会存续下去。而没被选择的分支就成为了孤矿，被重新释放到交易池，等待下一次打包。</a:t>
            </a:r>
            <a:endParaRPr lang="en-US" altLang="zh-CN" sz="1600"/>
          </a:p>
          <a:p>
            <a:pPr marL="457200" lvl="1" indent="0">
              <a:buNone/>
            </a:pPr>
            <a:r>
              <a:rPr lang="zh-CN" altLang="en-US" sz="1600"/>
              <a:t>而下一次打包，</a:t>
            </a:r>
            <a:r>
              <a:rPr lang="en-US" altLang="zh-CN" sz="1600"/>
              <a:t>A</a:t>
            </a:r>
            <a:r>
              <a:rPr lang="zh-CN" altLang="en-US" sz="1600"/>
              <a:t>账户已经没钱了，就很容易发现第二笔交易的问题了。</a:t>
            </a:r>
          </a:p>
          <a:p>
            <a:pPr marL="342900" indent="-342900">
              <a:buFont typeface="+mj-lt"/>
              <a:buAutoNum type="arabicPeriod" startAt="3"/>
            </a:pPr>
            <a:endParaRPr lang="en-US" altLang="zh-CN" sz="1600"/>
          </a:p>
          <a:p>
            <a:pPr marL="0" indent="0">
              <a:buNone/>
            </a:pPr>
            <a:endParaRPr lang="zh-CN" altLang="en-US" sz="1600"/>
          </a:p>
        </p:txBody>
      </p:sp>
      <p:grpSp>
        <p:nvGrpSpPr>
          <p:cNvPr id="36" name="Group 35">
            <a:extLst>
              <a:ext uri="{FF2B5EF4-FFF2-40B4-BE49-F238E27FC236}">
                <a16:creationId xmlns:a16="http://schemas.microsoft.com/office/drawing/2014/main" id="{474FBE5B-C645-4B9D-BE2B-F8BC72A02F72}"/>
              </a:ext>
            </a:extLst>
          </p:cNvPr>
          <p:cNvGrpSpPr/>
          <p:nvPr/>
        </p:nvGrpSpPr>
        <p:grpSpPr>
          <a:xfrm>
            <a:off x="794161" y="4122706"/>
            <a:ext cx="11397839" cy="2600744"/>
            <a:chOff x="794161" y="4122706"/>
            <a:chExt cx="11397839" cy="2600744"/>
          </a:xfrm>
        </p:grpSpPr>
        <p:grpSp>
          <p:nvGrpSpPr>
            <p:cNvPr id="10" name="Group 9">
              <a:extLst>
                <a:ext uri="{FF2B5EF4-FFF2-40B4-BE49-F238E27FC236}">
                  <a16:creationId xmlns:a16="http://schemas.microsoft.com/office/drawing/2014/main" id="{8875E9FD-8053-4694-9A53-291E8B236D0F}"/>
                </a:ext>
              </a:extLst>
            </p:cNvPr>
            <p:cNvGrpSpPr/>
            <p:nvPr/>
          </p:nvGrpSpPr>
          <p:grpSpPr>
            <a:xfrm>
              <a:off x="794161" y="4406854"/>
              <a:ext cx="4730339" cy="2316596"/>
              <a:chOff x="2475054" y="3974066"/>
              <a:chExt cx="5392841" cy="2641044"/>
            </a:xfrm>
          </p:grpSpPr>
          <p:cxnSp>
            <p:nvCxnSpPr>
              <p:cNvPr id="4" name="Straight Connector 3">
                <a:extLst>
                  <a:ext uri="{FF2B5EF4-FFF2-40B4-BE49-F238E27FC236}">
                    <a16:creationId xmlns:a16="http://schemas.microsoft.com/office/drawing/2014/main" id="{27B36EE5-D6B1-4EF7-810B-3DAD4CF955D5}"/>
                  </a:ext>
                </a:extLst>
              </p:cNvPr>
              <p:cNvCxnSpPr>
                <a:cxnSpLocks/>
              </p:cNvCxnSpPr>
              <p:nvPr/>
            </p:nvCxnSpPr>
            <p:spPr>
              <a:xfrm flipH="1">
                <a:off x="6096000" y="4204684"/>
                <a:ext cx="1012785" cy="937549"/>
              </a:xfrm>
              <a:prstGeom prst="line">
                <a:avLst/>
              </a:prstGeom>
              <a:ln w="38100">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6D7ABAAD-AA65-4DCC-8B0B-826C41A08C9B}"/>
                  </a:ext>
                </a:extLst>
              </p:cNvPr>
              <p:cNvCxnSpPr>
                <a:cxnSpLocks/>
              </p:cNvCxnSpPr>
              <p:nvPr/>
            </p:nvCxnSpPr>
            <p:spPr>
              <a:xfrm>
                <a:off x="3436975" y="4341184"/>
                <a:ext cx="746567" cy="744969"/>
              </a:xfrm>
              <a:prstGeom prst="line">
                <a:avLst/>
              </a:prstGeom>
              <a:ln w="38100">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C6BA4E27-82EF-4C30-B2D5-91451A3E85AB}"/>
                  </a:ext>
                </a:extLst>
              </p:cNvPr>
              <p:cNvSpPr/>
              <p:nvPr/>
            </p:nvSpPr>
            <p:spPr>
              <a:xfrm>
                <a:off x="2475054" y="3974066"/>
                <a:ext cx="2118167" cy="694481"/>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t>A</a:t>
                </a:r>
                <a:r>
                  <a:rPr lang="zh-CN" altLang="en-US" b="1"/>
                  <a:t>→</a:t>
                </a:r>
                <a:r>
                  <a:rPr lang="en-US" altLang="zh-CN" b="1"/>
                  <a:t>B 10</a:t>
                </a:r>
                <a:r>
                  <a:rPr lang="zh-CN" altLang="en-US" b="1"/>
                  <a:t>比特币</a:t>
                </a:r>
              </a:p>
            </p:txBody>
          </p:sp>
          <p:sp>
            <p:nvSpPr>
              <p:cNvPr id="7" name="Rectangle 6">
                <a:extLst>
                  <a:ext uri="{FF2B5EF4-FFF2-40B4-BE49-F238E27FC236}">
                    <a16:creationId xmlns:a16="http://schemas.microsoft.com/office/drawing/2014/main" id="{9D63F93A-D894-48D5-857B-89DE36B76A18}"/>
                  </a:ext>
                </a:extLst>
              </p:cNvPr>
              <p:cNvSpPr/>
              <p:nvPr/>
            </p:nvSpPr>
            <p:spPr>
              <a:xfrm>
                <a:off x="5749728" y="3974066"/>
                <a:ext cx="2118167" cy="694481"/>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t>A</a:t>
                </a:r>
                <a:r>
                  <a:rPr lang="zh-CN" altLang="en-US" b="1"/>
                  <a:t>→</a:t>
                </a:r>
                <a:r>
                  <a:rPr lang="en-US" altLang="zh-CN" b="1"/>
                  <a:t>C 10</a:t>
                </a:r>
                <a:r>
                  <a:rPr lang="zh-CN" altLang="en-US" b="1"/>
                  <a:t>比特币</a:t>
                </a:r>
              </a:p>
            </p:txBody>
          </p:sp>
          <p:pic>
            <p:nvPicPr>
              <p:cNvPr id="8" name="Graphic 7" descr="Computer">
                <a:extLst>
                  <a:ext uri="{FF2B5EF4-FFF2-40B4-BE49-F238E27FC236}">
                    <a16:creationId xmlns:a16="http://schemas.microsoft.com/office/drawing/2014/main" id="{CA7F6F40-34E1-4BD6-A000-E5785ADBC6D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696182" y="4994654"/>
                <a:ext cx="1620456" cy="1620456"/>
              </a:xfrm>
              <a:prstGeom prst="rect">
                <a:avLst/>
              </a:prstGeom>
            </p:spPr>
          </p:pic>
          <p:pic>
            <p:nvPicPr>
              <p:cNvPr id="9" name="Graphic 8" descr="Computer">
                <a:extLst>
                  <a:ext uri="{FF2B5EF4-FFF2-40B4-BE49-F238E27FC236}">
                    <a16:creationId xmlns:a16="http://schemas.microsoft.com/office/drawing/2014/main" id="{9FDDA8F1-02A8-4FB1-BF5E-065BC5DA460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546717" y="4994654"/>
                <a:ext cx="1620456" cy="1620456"/>
              </a:xfrm>
              <a:prstGeom prst="rect">
                <a:avLst/>
              </a:prstGeom>
            </p:spPr>
          </p:pic>
        </p:grpSp>
        <p:sp>
          <p:nvSpPr>
            <p:cNvPr id="12" name="TextBox 11">
              <a:extLst>
                <a:ext uri="{FF2B5EF4-FFF2-40B4-BE49-F238E27FC236}">
                  <a16:creationId xmlns:a16="http://schemas.microsoft.com/office/drawing/2014/main" id="{9979217C-D81A-4514-B1E8-06ECD4550C96}"/>
                </a:ext>
              </a:extLst>
            </p:cNvPr>
            <p:cNvSpPr txBox="1"/>
            <p:nvPr/>
          </p:nvSpPr>
          <p:spPr>
            <a:xfrm>
              <a:off x="9131547" y="4122706"/>
              <a:ext cx="2739853" cy="584775"/>
            </a:xfrm>
            <a:prstGeom prst="rect">
              <a:avLst/>
            </a:prstGeom>
            <a:noFill/>
          </p:spPr>
          <p:txBody>
            <a:bodyPr wrap="none" rtlCol="0">
              <a:spAutoFit/>
            </a:bodyPr>
            <a:lstStyle/>
            <a:p>
              <a:r>
                <a:rPr lang="en-US" altLang="zh-CN" sz="1600">
                  <a:solidFill>
                    <a:schemeClr val="accent5">
                      <a:lumMod val="60000"/>
                      <a:lumOff val="40000"/>
                    </a:schemeClr>
                  </a:solidFill>
                </a:rPr>
                <a:t>*</a:t>
              </a:r>
              <a:r>
                <a:rPr lang="zh-CN" altLang="en-US" sz="1600">
                  <a:solidFill>
                    <a:schemeClr val="accent5">
                      <a:lumMod val="60000"/>
                      <a:lumOff val="40000"/>
                    </a:schemeClr>
                  </a:solidFill>
                </a:rPr>
                <a:t>下一个区块如果接在这里，</a:t>
              </a:r>
              <a:endParaRPr lang="en-US" altLang="zh-CN" sz="1600">
                <a:solidFill>
                  <a:schemeClr val="accent5">
                    <a:lumMod val="60000"/>
                    <a:lumOff val="40000"/>
                  </a:schemeClr>
                </a:solidFill>
              </a:endParaRPr>
            </a:p>
            <a:p>
              <a:r>
                <a:rPr lang="zh-CN" altLang="en-US" sz="1600">
                  <a:solidFill>
                    <a:schemeClr val="accent5">
                      <a:lumMod val="60000"/>
                      <a:lumOff val="40000"/>
                    </a:schemeClr>
                  </a:solidFill>
                </a:rPr>
                <a:t>那么这个分叉会存续下去</a:t>
              </a:r>
            </a:p>
          </p:txBody>
        </p:sp>
        <p:sp>
          <p:nvSpPr>
            <p:cNvPr id="13" name="TextBox 12">
              <a:extLst>
                <a:ext uri="{FF2B5EF4-FFF2-40B4-BE49-F238E27FC236}">
                  <a16:creationId xmlns:a16="http://schemas.microsoft.com/office/drawing/2014/main" id="{0C89F9EA-1AD4-4AF6-8A0A-790AE4CD30C1}"/>
                </a:ext>
              </a:extLst>
            </p:cNvPr>
            <p:cNvSpPr txBox="1"/>
            <p:nvPr/>
          </p:nvSpPr>
          <p:spPr>
            <a:xfrm>
              <a:off x="7566226" y="6273225"/>
              <a:ext cx="4625774" cy="338554"/>
            </a:xfrm>
            <a:prstGeom prst="rect">
              <a:avLst/>
            </a:prstGeom>
            <a:noFill/>
          </p:spPr>
          <p:txBody>
            <a:bodyPr wrap="square" rtlCol="0">
              <a:spAutoFit/>
            </a:bodyPr>
            <a:lstStyle/>
            <a:p>
              <a:r>
                <a:rPr lang="en-US" altLang="zh-CN" sz="1600">
                  <a:solidFill>
                    <a:schemeClr val="accent5">
                      <a:lumMod val="60000"/>
                      <a:lumOff val="40000"/>
                    </a:schemeClr>
                  </a:solidFill>
                </a:rPr>
                <a:t>*</a:t>
              </a:r>
              <a:r>
                <a:rPr lang="zh-CN" altLang="en-US" sz="1600">
                  <a:solidFill>
                    <a:schemeClr val="accent5">
                      <a:lumMod val="60000"/>
                      <a:lumOff val="40000"/>
                    </a:schemeClr>
                  </a:solidFill>
                </a:rPr>
                <a:t>这个分支区块成为孤矿，重新释放，等待打包</a:t>
              </a:r>
            </a:p>
          </p:txBody>
        </p:sp>
        <p:grpSp>
          <p:nvGrpSpPr>
            <p:cNvPr id="18" name="Group 17">
              <a:extLst>
                <a:ext uri="{FF2B5EF4-FFF2-40B4-BE49-F238E27FC236}">
                  <a16:creationId xmlns:a16="http://schemas.microsoft.com/office/drawing/2014/main" id="{52B50C88-3102-422E-A405-101FF3AF10B4}"/>
                </a:ext>
              </a:extLst>
            </p:cNvPr>
            <p:cNvGrpSpPr/>
            <p:nvPr/>
          </p:nvGrpSpPr>
          <p:grpSpPr>
            <a:xfrm>
              <a:off x="6312023" y="5147428"/>
              <a:ext cx="970879" cy="568171"/>
              <a:chOff x="6312023" y="4948599"/>
              <a:chExt cx="970879" cy="568171"/>
            </a:xfrm>
          </p:grpSpPr>
          <p:sp>
            <p:nvSpPr>
              <p:cNvPr id="14" name="Rectangle 13">
                <a:extLst>
                  <a:ext uri="{FF2B5EF4-FFF2-40B4-BE49-F238E27FC236}">
                    <a16:creationId xmlns:a16="http://schemas.microsoft.com/office/drawing/2014/main" id="{605E6454-A5EC-4005-9A5C-D99577F70A3E}"/>
                  </a:ext>
                </a:extLst>
              </p:cNvPr>
              <p:cNvSpPr/>
              <p:nvPr/>
            </p:nvSpPr>
            <p:spPr>
              <a:xfrm>
                <a:off x="6312023" y="4948599"/>
                <a:ext cx="568171" cy="568171"/>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6" name="Straight Arrow Connector 15">
                <a:extLst>
                  <a:ext uri="{FF2B5EF4-FFF2-40B4-BE49-F238E27FC236}">
                    <a16:creationId xmlns:a16="http://schemas.microsoft.com/office/drawing/2014/main" id="{D8DF3D8E-9A91-4FCA-AE5B-82DCADE4C0FB}"/>
                  </a:ext>
                </a:extLst>
              </p:cNvPr>
              <p:cNvCxnSpPr>
                <a:cxnSpLocks/>
              </p:cNvCxnSpPr>
              <p:nvPr/>
            </p:nvCxnSpPr>
            <p:spPr>
              <a:xfrm>
                <a:off x="6477486" y="5208362"/>
                <a:ext cx="805416" cy="0"/>
              </a:xfrm>
              <a:prstGeom prst="straightConnector1">
                <a:avLst/>
              </a:prstGeom>
              <a:ln w="5715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id="{81D44508-D5CF-4DDF-B789-01D63AFAF575}"/>
                </a:ext>
              </a:extLst>
            </p:cNvPr>
            <p:cNvGrpSpPr/>
            <p:nvPr/>
          </p:nvGrpSpPr>
          <p:grpSpPr>
            <a:xfrm>
              <a:off x="7282141" y="5082611"/>
              <a:ext cx="3493168" cy="632988"/>
              <a:chOff x="6312023" y="4883782"/>
              <a:chExt cx="3493168" cy="632988"/>
            </a:xfrm>
          </p:grpSpPr>
          <p:sp>
            <p:nvSpPr>
              <p:cNvPr id="20" name="Rectangle 19">
                <a:extLst>
                  <a:ext uri="{FF2B5EF4-FFF2-40B4-BE49-F238E27FC236}">
                    <a16:creationId xmlns:a16="http://schemas.microsoft.com/office/drawing/2014/main" id="{293D67F3-9DF0-4724-855D-94823C026D00}"/>
                  </a:ext>
                </a:extLst>
              </p:cNvPr>
              <p:cNvSpPr/>
              <p:nvPr/>
            </p:nvSpPr>
            <p:spPr>
              <a:xfrm>
                <a:off x="6312023" y="4948599"/>
                <a:ext cx="568171" cy="568171"/>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1" name="Straight Arrow Connector 20">
                <a:extLst>
                  <a:ext uri="{FF2B5EF4-FFF2-40B4-BE49-F238E27FC236}">
                    <a16:creationId xmlns:a16="http://schemas.microsoft.com/office/drawing/2014/main" id="{B1D9C516-A541-4EAF-9205-796749C01EA8}"/>
                  </a:ext>
                </a:extLst>
              </p:cNvPr>
              <p:cNvCxnSpPr>
                <a:cxnSpLocks/>
              </p:cNvCxnSpPr>
              <p:nvPr/>
            </p:nvCxnSpPr>
            <p:spPr>
              <a:xfrm>
                <a:off x="6477486" y="5208362"/>
                <a:ext cx="805416" cy="0"/>
              </a:xfrm>
              <a:prstGeom prst="straightConnector1">
                <a:avLst/>
              </a:prstGeom>
              <a:ln w="5715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3AAF9F5D-E85D-42DD-A444-FECEDB99A09F}"/>
                  </a:ext>
                </a:extLst>
              </p:cNvPr>
              <p:cNvCxnSpPr>
                <a:cxnSpLocks/>
              </p:cNvCxnSpPr>
              <p:nvPr/>
            </p:nvCxnSpPr>
            <p:spPr>
              <a:xfrm>
                <a:off x="8999775" y="4883782"/>
                <a:ext cx="805416" cy="0"/>
              </a:xfrm>
              <a:prstGeom prst="straightConnector1">
                <a:avLst/>
              </a:prstGeom>
              <a:ln w="57150">
                <a:solidFill>
                  <a:srgbClr val="9DC3E6"/>
                </a:solidFill>
                <a:tailEnd type="triangle"/>
              </a:ln>
            </p:spPr>
            <p:style>
              <a:lnRef idx="1">
                <a:schemeClr val="accent1"/>
              </a:lnRef>
              <a:fillRef idx="0">
                <a:schemeClr val="accent1"/>
              </a:fillRef>
              <a:effectRef idx="0">
                <a:schemeClr val="accent1"/>
              </a:effectRef>
              <a:fontRef idx="minor">
                <a:schemeClr val="tx1"/>
              </a:fontRef>
            </p:style>
          </p:cxnSp>
        </p:grpSp>
        <p:sp>
          <p:nvSpPr>
            <p:cNvPr id="23" name="Rectangle 22">
              <a:extLst>
                <a:ext uri="{FF2B5EF4-FFF2-40B4-BE49-F238E27FC236}">
                  <a16:creationId xmlns:a16="http://schemas.microsoft.com/office/drawing/2014/main" id="{C1490747-8137-434F-AB5B-E2B7DF102011}"/>
                </a:ext>
              </a:extLst>
            </p:cNvPr>
            <p:cNvSpPr/>
            <p:nvPr/>
          </p:nvSpPr>
          <p:spPr>
            <a:xfrm>
              <a:off x="8282356" y="5147428"/>
              <a:ext cx="568171" cy="568171"/>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4" name="Straight Arrow Connector 23">
              <a:extLst>
                <a:ext uri="{FF2B5EF4-FFF2-40B4-BE49-F238E27FC236}">
                  <a16:creationId xmlns:a16="http://schemas.microsoft.com/office/drawing/2014/main" id="{6C42B1EF-D591-4006-B740-D621E3B76062}"/>
                </a:ext>
              </a:extLst>
            </p:cNvPr>
            <p:cNvCxnSpPr>
              <a:cxnSpLocks/>
            </p:cNvCxnSpPr>
            <p:nvPr/>
          </p:nvCxnSpPr>
          <p:spPr>
            <a:xfrm flipV="1">
              <a:off x="8447819" y="5147428"/>
              <a:ext cx="1199264" cy="259763"/>
            </a:xfrm>
            <a:prstGeom prst="straightConnector1">
              <a:avLst/>
            </a:prstGeom>
            <a:ln w="5715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2B8830F7-CE35-4990-932D-AA9F2C618E5A}"/>
                </a:ext>
              </a:extLst>
            </p:cNvPr>
            <p:cNvCxnSpPr>
              <a:cxnSpLocks/>
            </p:cNvCxnSpPr>
            <p:nvPr/>
          </p:nvCxnSpPr>
          <p:spPr>
            <a:xfrm>
              <a:off x="8356098" y="5423535"/>
              <a:ext cx="1290985" cy="308407"/>
            </a:xfrm>
            <a:prstGeom prst="straightConnector1">
              <a:avLst/>
            </a:prstGeom>
            <a:ln w="5715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1160DC4F-436B-427E-9FA3-9B68073C9EF2}"/>
                </a:ext>
              </a:extLst>
            </p:cNvPr>
            <p:cNvSpPr/>
            <p:nvPr/>
          </p:nvSpPr>
          <p:spPr>
            <a:xfrm>
              <a:off x="9685808" y="4807923"/>
              <a:ext cx="568171" cy="568171"/>
            </a:xfrm>
            <a:prstGeom prst="rect">
              <a:avLst/>
            </a:prstGeom>
            <a:solidFill>
              <a:srgbClr val="9DC3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b="1"/>
                <a:t>A</a:t>
              </a:r>
              <a:r>
                <a:rPr lang="zh-CN" altLang="en-US" sz="1000" b="1"/>
                <a:t>→</a:t>
              </a:r>
              <a:r>
                <a:rPr lang="en-US" altLang="zh-CN" sz="1000" b="1"/>
                <a:t>B 10</a:t>
              </a:r>
              <a:r>
                <a:rPr lang="zh-CN" altLang="en-US" sz="1000" b="1"/>
                <a:t>比特币</a:t>
              </a:r>
            </a:p>
          </p:txBody>
        </p:sp>
        <p:sp>
          <p:nvSpPr>
            <p:cNvPr id="31" name="Rectangle 30">
              <a:extLst>
                <a:ext uri="{FF2B5EF4-FFF2-40B4-BE49-F238E27FC236}">
                  <a16:creationId xmlns:a16="http://schemas.microsoft.com/office/drawing/2014/main" id="{24BD1E7F-9889-41B1-BEA0-BF29AE932AB6}"/>
                </a:ext>
              </a:extLst>
            </p:cNvPr>
            <p:cNvSpPr/>
            <p:nvPr/>
          </p:nvSpPr>
          <p:spPr>
            <a:xfrm>
              <a:off x="9685809" y="5640150"/>
              <a:ext cx="568171" cy="568171"/>
            </a:xfrm>
            <a:prstGeom prst="rect">
              <a:avLst/>
            </a:prstGeom>
            <a:solidFill>
              <a:srgbClr val="F4B1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b="1"/>
                <a:t>A</a:t>
              </a:r>
              <a:r>
                <a:rPr lang="zh-CN" altLang="en-US" sz="1100" b="1"/>
                <a:t>→</a:t>
              </a:r>
              <a:r>
                <a:rPr lang="en-US" altLang="zh-CN" sz="1100" b="1"/>
                <a:t>C 10</a:t>
              </a:r>
              <a:r>
                <a:rPr lang="zh-CN" altLang="en-US" sz="1100" b="1"/>
                <a:t>比特币</a:t>
              </a:r>
            </a:p>
          </p:txBody>
        </p:sp>
        <p:sp>
          <p:nvSpPr>
            <p:cNvPr id="33" name="Rectangle 32">
              <a:extLst>
                <a:ext uri="{FF2B5EF4-FFF2-40B4-BE49-F238E27FC236}">
                  <a16:creationId xmlns:a16="http://schemas.microsoft.com/office/drawing/2014/main" id="{00F43FC9-1DFA-4C0E-BF53-EE24A763B404}"/>
                </a:ext>
              </a:extLst>
            </p:cNvPr>
            <p:cNvSpPr/>
            <p:nvPr/>
          </p:nvSpPr>
          <p:spPr>
            <a:xfrm>
              <a:off x="10782300" y="4807923"/>
              <a:ext cx="568171" cy="568171"/>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256040229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7E9997-6925-4004-A569-F043F21988DF}"/>
              </a:ext>
            </a:extLst>
          </p:cNvPr>
          <p:cNvSpPr>
            <a:spLocks noGrp="1"/>
          </p:cNvSpPr>
          <p:nvPr>
            <p:ph type="title"/>
          </p:nvPr>
        </p:nvSpPr>
        <p:spPr/>
        <p:txBody>
          <a:bodyPr/>
          <a:lstStyle/>
          <a:p>
            <a:r>
              <a:rPr lang="zh-CN" altLang="en-US"/>
              <a:t>双花问题</a:t>
            </a:r>
          </a:p>
        </p:txBody>
      </p:sp>
      <p:sp>
        <p:nvSpPr>
          <p:cNvPr id="3" name="Content Placeholder 2">
            <a:extLst>
              <a:ext uri="{FF2B5EF4-FFF2-40B4-BE49-F238E27FC236}">
                <a16:creationId xmlns:a16="http://schemas.microsoft.com/office/drawing/2014/main" id="{41C80755-FED4-4FD9-B8A4-A9A1664B23EF}"/>
              </a:ext>
            </a:extLst>
          </p:cNvPr>
          <p:cNvSpPr>
            <a:spLocks noGrp="1"/>
          </p:cNvSpPr>
          <p:nvPr>
            <p:ph idx="1"/>
          </p:nvPr>
        </p:nvSpPr>
        <p:spPr>
          <a:xfrm>
            <a:off x="266700" y="1015999"/>
            <a:ext cx="11782425" cy="3540762"/>
          </a:xfrm>
        </p:spPr>
        <p:txBody>
          <a:bodyPr/>
          <a:lstStyle/>
          <a:p>
            <a:r>
              <a:rPr lang="zh-CN" altLang="en-US"/>
              <a:t>每笔交易都需要先确认对应比特币之前的状态，如果它之前已经被标记为花掉，那么新的交易会被拒绝。</a:t>
            </a:r>
            <a:endParaRPr lang="en-US" altLang="zh-CN"/>
          </a:p>
          <a:p>
            <a:r>
              <a:rPr lang="zh-CN" altLang="en-US"/>
              <a:t>如果诈骗者利用网络延迟同一笔金额在不同电脑花两次。</a:t>
            </a:r>
            <a:endParaRPr lang="en-US" altLang="zh-CN"/>
          </a:p>
          <a:p>
            <a:endParaRPr lang="en-US" altLang="zh-CN"/>
          </a:p>
          <a:p>
            <a:endParaRPr lang="en-US" altLang="zh-CN"/>
          </a:p>
          <a:p>
            <a:endParaRPr lang="en-US" altLang="zh-CN"/>
          </a:p>
          <a:p>
            <a:endParaRPr lang="zh-CN" altLang="en-US"/>
          </a:p>
          <a:p>
            <a:r>
              <a:rPr lang="zh-CN" altLang="en-US"/>
              <a:t>下一个矿工选择在</a:t>
            </a:r>
            <a:r>
              <a:rPr lang="en-US" altLang="zh-CN"/>
              <a:t>A</a:t>
            </a:r>
            <a:r>
              <a:rPr lang="zh-CN" altLang="en-US"/>
              <a:t>基础上继续记账的话，</a:t>
            </a:r>
            <a:r>
              <a:rPr lang="en-US" altLang="zh-CN"/>
              <a:t>A</a:t>
            </a:r>
            <a:r>
              <a:rPr lang="zh-CN" altLang="en-US"/>
              <a:t>分支就会比</a:t>
            </a:r>
            <a:r>
              <a:rPr lang="en-US" altLang="zh-CN"/>
              <a:t>B</a:t>
            </a:r>
            <a:r>
              <a:rPr lang="zh-CN" altLang="en-US"/>
              <a:t>分支更长，根据区块链的规则，最长的分支会被认可</a:t>
            </a:r>
          </a:p>
          <a:p>
            <a:endParaRPr lang="zh-CN" altLang="en-US"/>
          </a:p>
        </p:txBody>
      </p:sp>
      <p:pic>
        <p:nvPicPr>
          <p:cNvPr id="5" name="Picture 4">
            <a:extLst>
              <a:ext uri="{FF2B5EF4-FFF2-40B4-BE49-F238E27FC236}">
                <a16:creationId xmlns:a16="http://schemas.microsoft.com/office/drawing/2014/main" id="{CB70C5BB-F206-4ACB-928B-FA3E925005FB}"/>
              </a:ext>
            </a:extLst>
          </p:cNvPr>
          <p:cNvPicPr>
            <a:picLocks noChangeAspect="1"/>
          </p:cNvPicPr>
          <p:nvPr/>
        </p:nvPicPr>
        <p:blipFill>
          <a:blip r:embed="rId2"/>
          <a:stretch>
            <a:fillRect/>
          </a:stretch>
        </p:blipFill>
        <p:spPr>
          <a:xfrm>
            <a:off x="3328987" y="2036759"/>
            <a:ext cx="4391025" cy="1733550"/>
          </a:xfrm>
          <a:prstGeom prst="rect">
            <a:avLst/>
          </a:prstGeom>
        </p:spPr>
      </p:pic>
      <p:pic>
        <p:nvPicPr>
          <p:cNvPr id="7" name="Picture 6">
            <a:extLst>
              <a:ext uri="{FF2B5EF4-FFF2-40B4-BE49-F238E27FC236}">
                <a16:creationId xmlns:a16="http://schemas.microsoft.com/office/drawing/2014/main" id="{A51F6D62-564E-49B6-BE55-47CF97305AD1}"/>
              </a:ext>
            </a:extLst>
          </p:cNvPr>
          <p:cNvPicPr>
            <a:picLocks noChangeAspect="1"/>
          </p:cNvPicPr>
          <p:nvPr/>
        </p:nvPicPr>
        <p:blipFill>
          <a:blip r:embed="rId3"/>
          <a:stretch>
            <a:fillRect/>
          </a:stretch>
        </p:blipFill>
        <p:spPr>
          <a:xfrm>
            <a:off x="3176586" y="4587241"/>
            <a:ext cx="5237359" cy="1624650"/>
          </a:xfrm>
          <a:prstGeom prst="rect">
            <a:avLst/>
          </a:prstGeom>
        </p:spPr>
      </p:pic>
    </p:spTree>
    <p:extLst>
      <p:ext uri="{BB962C8B-B14F-4D97-AF65-F5344CB8AC3E}">
        <p14:creationId xmlns:p14="http://schemas.microsoft.com/office/powerpoint/2010/main" val="86289945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91CF2D-C1AE-44FE-9057-13B04623418B}"/>
              </a:ext>
            </a:extLst>
          </p:cNvPr>
          <p:cNvSpPr>
            <a:spLocks noGrp="1"/>
          </p:cNvSpPr>
          <p:nvPr>
            <p:ph type="title"/>
          </p:nvPr>
        </p:nvSpPr>
        <p:spPr/>
        <p:txBody>
          <a:bodyPr/>
          <a:lstStyle/>
          <a:p>
            <a:r>
              <a:rPr lang="zh-CN" altLang="en-US"/>
              <a:t>比特币分叉</a:t>
            </a:r>
          </a:p>
        </p:txBody>
      </p:sp>
      <p:sp>
        <p:nvSpPr>
          <p:cNvPr id="3" name="Content Placeholder 2">
            <a:extLst>
              <a:ext uri="{FF2B5EF4-FFF2-40B4-BE49-F238E27FC236}">
                <a16:creationId xmlns:a16="http://schemas.microsoft.com/office/drawing/2014/main" id="{85E9B0E9-E242-4023-BFC2-E4E07F1FA424}"/>
              </a:ext>
            </a:extLst>
          </p:cNvPr>
          <p:cNvSpPr>
            <a:spLocks noGrp="1"/>
          </p:cNvSpPr>
          <p:nvPr>
            <p:ph idx="1"/>
          </p:nvPr>
        </p:nvSpPr>
        <p:spPr>
          <a:xfrm>
            <a:off x="266700" y="1015998"/>
            <a:ext cx="11782425" cy="4285207"/>
          </a:xfrm>
        </p:spPr>
        <p:txBody>
          <a:bodyPr/>
          <a:lstStyle/>
          <a:p>
            <a:r>
              <a:rPr lang="zh-CN" altLang="en-US" b="1">
                <a:solidFill>
                  <a:schemeClr val="accent1">
                    <a:lumMod val="75000"/>
                  </a:schemeClr>
                </a:solidFill>
              </a:rPr>
              <a:t>背景</a:t>
            </a:r>
            <a:r>
              <a:rPr lang="zh-CN" altLang="en-US"/>
              <a:t>：比特币区块链中，已被部署的交易无法被修改。并且，比特币是个去中心化的公开系统。这都给比特币系统的更新迭代造成了困难。比特币系统的更新迭代是由分叉实现的。</a:t>
            </a:r>
            <a:endParaRPr lang="en-US" altLang="zh-CN"/>
          </a:p>
          <a:p>
            <a:r>
              <a:rPr lang="zh-CN" altLang="en-US"/>
              <a:t>比特币，区块大小仅为</a:t>
            </a:r>
            <a:r>
              <a:rPr lang="en-US" altLang="zh-CN"/>
              <a:t>1M (</a:t>
            </a:r>
            <a:r>
              <a:rPr lang="zh-CN" altLang="en-US"/>
              <a:t>每笔交易</a:t>
            </a:r>
            <a:r>
              <a:rPr lang="en-US" altLang="zh-CN"/>
              <a:t>250</a:t>
            </a:r>
            <a:r>
              <a:rPr lang="zh-CN" altLang="en-US"/>
              <a:t>字节</a:t>
            </a:r>
            <a:r>
              <a:rPr lang="en-US" altLang="zh-CN"/>
              <a:t>,</a:t>
            </a:r>
            <a:r>
              <a:rPr lang="zh-CN" altLang="en-US"/>
              <a:t>因此一个区块只能容纳</a:t>
            </a:r>
            <a:r>
              <a:rPr lang="en-US" altLang="zh-CN"/>
              <a:t>4000</a:t>
            </a:r>
            <a:r>
              <a:rPr lang="zh-CN" altLang="en-US"/>
              <a:t>笔交易</a:t>
            </a:r>
            <a:r>
              <a:rPr lang="en-US" altLang="zh-CN"/>
              <a:t>)</a:t>
            </a:r>
            <a:r>
              <a:rPr lang="zh-CN" altLang="en-US"/>
              <a:t>，而且会出现交易延迟，交易费也越来越高。由于没有中央节点</a:t>
            </a:r>
            <a:r>
              <a:rPr lang="en-US" altLang="zh-CN"/>
              <a:t>,</a:t>
            </a:r>
            <a:r>
              <a:rPr lang="zh-CN" altLang="en-US"/>
              <a:t>社区意见很难统一，分叉的过程就是建立新规则的过程。</a:t>
            </a:r>
          </a:p>
          <a:p>
            <a:endParaRPr lang="en-US" altLang="zh-CN"/>
          </a:p>
          <a:p>
            <a:r>
              <a:rPr lang="zh-CN" altLang="en-US"/>
              <a:t>比特币社区内部出现分歧（有些人想要维持原版系统，有些人想要更新系统），于是一部分人独立出去，修改了新的系统和规则，这时就出现了</a:t>
            </a:r>
            <a:r>
              <a:rPr lang="zh-CN" altLang="en-US" b="1">
                <a:solidFill>
                  <a:schemeClr val="accent1">
                    <a:lumMod val="75000"/>
                  </a:schemeClr>
                </a:solidFill>
              </a:rPr>
              <a:t>分叉</a:t>
            </a:r>
            <a:r>
              <a:rPr lang="zh-CN" altLang="en-US"/>
              <a:t>。</a:t>
            </a:r>
          </a:p>
          <a:p>
            <a:r>
              <a:rPr lang="zh-CN" altLang="en-US"/>
              <a:t>其中比较出名的分叉是</a:t>
            </a:r>
            <a:r>
              <a:rPr lang="zh-CN" altLang="en-US" b="1">
                <a:solidFill>
                  <a:schemeClr val="accent1">
                    <a:lumMod val="75000"/>
                  </a:schemeClr>
                </a:solidFill>
              </a:rPr>
              <a:t>比特现金（</a:t>
            </a:r>
            <a:r>
              <a:rPr lang="en-US" altLang="zh-CN" b="1">
                <a:solidFill>
                  <a:schemeClr val="accent1">
                    <a:lumMod val="75000"/>
                  </a:schemeClr>
                </a:solidFill>
              </a:rPr>
              <a:t>BCH</a:t>
            </a:r>
            <a:r>
              <a:rPr lang="zh-CN" altLang="en-US" b="1">
                <a:solidFill>
                  <a:schemeClr val="accent1">
                    <a:lumMod val="75000"/>
                  </a:schemeClr>
                </a:solidFill>
              </a:rPr>
              <a:t>）</a:t>
            </a:r>
            <a:r>
              <a:rPr lang="zh-CN" altLang="en-US"/>
              <a:t>，本质上就是改良了代码和规则的比特币系统。新系统提高了交易处理速度、减少原先高昂的手续费。</a:t>
            </a:r>
            <a:endParaRPr lang="en-US" altLang="zh-CN"/>
          </a:p>
          <a:p>
            <a:r>
              <a:rPr lang="en-US" altLang="zh-CN"/>
              <a:t>BCH</a:t>
            </a:r>
            <a:r>
              <a:rPr lang="zh-CN" altLang="en-US"/>
              <a:t>的分叉，发生在第</a:t>
            </a:r>
            <a:r>
              <a:rPr lang="en-US" altLang="zh-CN"/>
              <a:t>478558</a:t>
            </a:r>
            <a:r>
              <a:rPr lang="zh-CN" altLang="en-US"/>
              <a:t>层区块。在这个区块以后，比特币就裂成了两个分叉了。</a:t>
            </a:r>
          </a:p>
        </p:txBody>
      </p:sp>
      <p:pic>
        <p:nvPicPr>
          <p:cNvPr id="5" name="Picture 4">
            <a:extLst>
              <a:ext uri="{FF2B5EF4-FFF2-40B4-BE49-F238E27FC236}">
                <a16:creationId xmlns:a16="http://schemas.microsoft.com/office/drawing/2014/main" id="{922F70AB-022F-45AF-80C1-12FCEC30FB05}"/>
              </a:ext>
            </a:extLst>
          </p:cNvPr>
          <p:cNvPicPr>
            <a:picLocks noChangeAspect="1"/>
          </p:cNvPicPr>
          <p:nvPr/>
        </p:nvPicPr>
        <p:blipFill>
          <a:blip r:embed="rId2"/>
          <a:stretch>
            <a:fillRect/>
          </a:stretch>
        </p:blipFill>
        <p:spPr>
          <a:xfrm>
            <a:off x="2700337" y="5485871"/>
            <a:ext cx="6791325" cy="1000125"/>
          </a:xfrm>
          <a:prstGeom prst="rect">
            <a:avLst/>
          </a:prstGeom>
        </p:spPr>
      </p:pic>
      <p:sp>
        <p:nvSpPr>
          <p:cNvPr id="6" name="TextBox 5">
            <a:extLst>
              <a:ext uri="{FF2B5EF4-FFF2-40B4-BE49-F238E27FC236}">
                <a16:creationId xmlns:a16="http://schemas.microsoft.com/office/drawing/2014/main" id="{565CBCF2-78B9-4971-A435-97E6E7531FCC}"/>
              </a:ext>
            </a:extLst>
          </p:cNvPr>
          <p:cNvSpPr txBox="1"/>
          <p:nvPr/>
        </p:nvSpPr>
        <p:spPr>
          <a:xfrm>
            <a:off x="9491662" y="6116664"/>
            <a:ext cx="2071401" cy="369332"/>
          </a:xfrm>
          <a:prstGeom prst="rect">
            <a:avLst/>
          </a:prstGeom>
          <a:noFill/>
        </p:spPr>
        <p:txBody>
          <a:bodyPr wrap="none" rtlCol="0">
            <a:spAutoFit/>
          </a:bodyPr>
          <a:lstStyle/>
          <a:p>
            <a:r>
              <a:rPr lang="zh-CN" altLang="en-US" b="1">
                <a:solidFill>
                  <a:schemeClr val="accent5">
                    <a:lumMod val="60000"/>
                    <a:lumOff val="40000"/>
                  </a:schemeClr>
                </a:solidFill>
              </a:rPr>
              <a:t>（来自</a:t>
            </a:r>
            <a:r>
              <a:rPr lang="en-US" altLang="zh-CN" b="1">
                <a:solidFill>
                  <a:schemeClr val="accent5">
                    <a:lumMod val="60000"/>
                    <a:lumOff val="40000"/>
                  </a:schemeClr>
                </a:solidFill>
              </a:rPr>
              <a:t>BCH</a:t>
            </a:r>
            <a:r>
              <a:rPr lang="zh-CN" altLang="en-US" b="1">
                <a:solidFill>
                  <a:schemeClr val="accent5">
                    <a:lumMod val="60000"/>
                    <a:lumOff val="40000"/>
                  </a:schemeClr>
                </a:solidFill>
              </a:rPr>
              <a:t>官网）</a:t>
            </a:r>
          </a:p>
        </p:txBody>
      </p:sp>
    </p:spTree>
    <p:extLst>
      <p:ext uri="{BB962C8B-B14F-4D97-AF65-F5344CB8AC3E}">
        <p14:creationId xmlns:p14="http://schemas.microsoft.com/office/powerpoint/2010/main" val="304702254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91CF2D-C1AE-44FE-9057-13B04623418B}"/>
              </a:ext>
            </a:extLst>
          </p:cNvPr>
          <p:cNvSpPr>
            <a:spLocks noGrp="1"/>
          </p:cNvSpPr>
          <p:nvPr>
            <p:ph type="title"/>
          </p:nvPr>
        </p:nvSpPr>
        <p:spPr/>
        <p:txBody>
          <a:bodyPr/>
          <a:lstStyle/>
          <a:p>
            <a:r>
              <a:rPr lang="zh-CN" altLang="en-US"/>
              <a:t>比特币分叉：历史比特币分叉</a:t>
            </a:r>
          </a:p>
        </p:txBody>
      </p:sp>
      <p:pic>
        <p:nvPicPr>
          <p:cNvPr id="9" name="Picture 8">
            <a:extLst>
              <a:ext uri="{FF2B5EF4-FFF2-40B4-BE49-F238E27FC236}">
                <a16:creationId xmlns:a16="http://schemas.microsoft.com/office/drawing/2014/main" id="{A0AD894B-48A0-4D1D-84D6-B4382EE34016}"/>
              </a:ext>
            </a:extLst>
          </p:cNvPr>
          <p:cNvPicPr>
            <a:picLocks noChangeAspect="1"/>
          </p:cNvPicPr>
          <p:nvPr/>
        </p:nvPicPr>
        <p:blipFill>
          <a:blip r:embed="rId2"/>
          <a:stretch>
            <a:fillRect/>
          </a:stretch>
        </p:blipFill>
        <p:spPr>
          <a:xfrm>
            <a:off x="2292119" y="1026160"/>
            <a:ext cx="7185255" cy="5454332"/>
          </a:xfrm>
          <a:prstGeom prst="rect">
            <a:avLst/>
          </a:prstGeom>
        </p:spPr>
      </p:pic>
    </p:spTree>
    <p:extLst>
      <p:ext uri="{BB962C8B-B14F-4D97-AF65-F5344CB8AC3E}">
        <p14:creationId xmlns:p14="http://schemas.microsoft.com/office/powerpoint/2010/main" val="382398186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iṣlîḍé"/>
        <p:cNvGrpSpPr/>
        <p:nvPr/>
      </p:nvGrpSpPr>
      <p:grpSpPr>
        <a:xfrm>
          <a:off x="0" y="0"/>
          <a:ext cx="0" cy="0"/>
          <a:chOff x="0" y="0"/>
          <a:chExt cx="0" cy="0"/>
        </a:xfrm>
      </p:grpSpPr>
      <p:sp>
        <p:nvSpPr>
          <p:cNvPr id="5" name="îsľiḓé"/>
          <p:cNvSpPr>
            <a:spLocks noGrp="1"/>
          </p:cNvSpPr>
          <p:nvPr>
            <p:ph type="title"/>
          </p:nvPr>
        </p:nvSpPr>
        <p:spPr/>
        <p:txBody>
          <a:bodyPr/>
          <a:lstStyle/>
          <a:p>
            <a:r>
              <a:rPr lang="zh-CN" altLang="en-US">
                <a:solidFill>
                  <a:schemeClr val="accent1"/>
                </a:solidFill>
                <a:sym typeface="+mn-lt"/>
              </a:rPr>
              <a:t>补充知识点：</a:t>
            </a:r>
            <a:r>
              <a:rPr lang="zh-CN" altLang="en-US">
                <a:solidFill>
                  <a:schemeClr val="accent1"/>
                </a:solidFill>
              </a:rPr>
              <a:t>不可能三角模型</a:t>
            </a:r>
            <a:endParaRPr lang="zh-CN" altLang="en-US" dirty="0">
              <a:solidFill>
                <a:schemeClr val="accent1"/>
              </a:solidFill>
            </a:endParaRPr>
          </a:p>
        </p:txBody>
      </p:sp>
      <p:sp>
        <p:nvSpPr>
          <p:cNvPr id="9" name="ïŝľîḓe">
            <a:extLst>
              <a:ext uri="{FF2B5EF4-FFF2-40B4-BE49-F238E27FC236}">
                <a16:creationId xmlns:a16="http://schemas.microsoft.com/office/drawing/2014/main" id="{04F69230-F3A6-4586-9371-A858F4763E9F}"/>
              </a:ext>
            </a:extLst>
          </p:cNvPr>
          <p:cNvSpPr txBox="1"/>
          <p:nvPr/>
        </p:nvSpPr>
        <p:spPr>
          <a:xfrm>
            <a:off x="753604" y="1790699"/>
            <a:ext cx="1023516" cy="889909"/>
          </a:xfrm>
          <a:prstGeom prst="rect">
            <a:avLst/>
          </a:prstGeom>
          <a:noFill/>
          <a:ln w="117475">
            <a:noFill/>
          </a:ln>
        </p:spPr>
        <p:txBody>
          <a:bodyPr wrap="none" rtlCol="0">
            <a:prstTxWarp prst="textPlain">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100" normalizeH="0" baseline="0" noProof="0">
                <a:ln>
                  <a:noFill/>
                </a:ln>
                <a:solidFill>
                  <a:srgbClr val="3E81C3"/>
                </a:solidFill>
                <a:effectLst/>
                <a:uLnTx/>
                <a:uFillTx/>
                <a:latin typeface="Impact" panose="020B0806030902050204" pitchFamily="34" charset="0"/>
                <a:ea typeface="微软雅黑"/>
                <a:cs typeface="Arial" panose="020B0604020202020204" pitchFamily="34" charset="0"/>
              </a:rPr>
              <a:t>/</a:t>
            </a:r>
            <a:r>
              <a:rPr kumimoji="0" lang="en-US" altLang="zh-CN" sz="100" b="0" i="0" u="none" strike="noStrike" kern="1200" cap="none" spc="100" normalizeH="0" baseline="0" noProof="0">
                <a:ln>
                  <a:noFill/>
                </a:ln>
                <a:solidFill>
                  <a:srgbClr val="3E81C3"/>
                </a:solidFill>
                <a:effectLst/>
                <a:uLnTx/>
                <a:uFillTx/>
                <a:latin typeface="Impact" panose="020B0806030902050204" pitchFamily="34" charset="0"/>
                <a:ea typeface="微软雅黑"/>
                <a:cs typeface="Arial" panose="020B0604020202020204" pitchFamily="34" charset="0"/>
              </a:rPr>
              <a:t> </a:t>
            </a:r>
            <a:r>
              <a:rPr kumimoji="0" lang="en-US" altLang="zh-CN" sz="1800" b="0" i="0" u="none" strike="noStrike" kern="1200" cap="none" spc="100" normalizeH="0" baseline="0" noProof="0">
                <a:ln>
                  <a:noFill/>
                </a:ln>
                <a:solidFill>
                  <a:srgbClr val="3E81C3"/>
                </a:solidFill>
                <a:effectLst/>
                <a:uLnTx/>
                <a:uFillTx/>
                <a:latin typeface="Impact" panose="020B0806030902050204" pitchFamily="34" charset="0"/>
                <a:ea typeface="微软雅黑"/>
                <a:cs typeface="Arial" panose="020B0604020202020204" pitchFamily="34" charset="0"/>
              </a:rPr>
              <a:t>08</a:t>
            </a:r>
            <a:endParaRPr kumimoji="0" lang="zh-CN" altLang="en-US" sz="1800" b="0" i="0" u="none" strike="noStrike" kern="1200" cap="none" spc="100" normalizeH="0" baseline="0" noProof="0" dirty="0">
              <a:ln>
                <a:noFill/>
              </a:ln>
              <a:solidFill>
                <a:srgbClr val="3E81C3"/>
              </a:solidFill>
              <a:effectLst/>
              <a:uLnTx/>
              <a:uFillTx/>
              <a:latin typeface="Impact" panose="020B0806030902050204" pitchFamily="34" charset="0"/>
              <a:ea typeface="微软雅黑"/>
              <a:cs typeface="Arial" panose="020B0604020202020204" pitchFamily="34" charset="0"/>
            </a:endParaRPr>
          </a:p>
        </p:txBody>
      </p:sp>
    </p:spTree>
    <p:custDataLst>
      <p:tags r:id="rId2"/>
    </p:custDataLst>
    <p:extLst>
      <p:ext uri="{BB962C8B-B14F-4D97-AF65-F5344CB8AC3E}">
        <p14:creationId xmlns:p14="http://schemas.microsoft.com/office/powerpoint/2010/main" val="267100619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4C3609-7F17-4C7F-97F0-61E4C6F8E3C5}"/>
              </a:ext>
            </a:extLst>
          </p:cNvPr>
          <p:cNvSpPr>
            <a:spLocks noGrp="1"/>
          </p:cNvSpPr>
          <p:nvPr>
            <p:ph type="title"/>
          </p:nvPr>
        </p:nvSpPr>
        <p:spPr/>
        <p:txBody>
          <a:bodyPr/>
          <a:lstStyle/>
          <a:p>
            <a:r>
              <a:rPr lang="zh-CN" altLang="en-US"/>
              <a:t>不可能三角模型</a:t>
            </a:r>
          </a:p>
        </p:txBody>
      </p:sp>
      <p:pic>
        <p:nvPicPr>
          <p:cNvPr id="5" name="Content Placeholder 4">
            <a:extLst>
              <a:ext uri="{FF2B5EF4-FFF2-40B4-BE49-F238E27FC236}">
                <a16:creationId xmlns:a16="http://schemas.microsoft.com/office/drawing/2014/main" id="{82E44F08-CE5C-43E3-A430-EAC9B96680A5}"/>
              </a:ext>
            </a:extLst>
          </p:cNvPr>
          <p:cNvPicPr>
            <a:picLocks noGrp="1" noChangeAspect="1"/>
          </p:cNvPicPr>
          <p:nvPr>
            <p:ph idx="1"/>
          </p:nvPr>
        </p:nvPicPr>
        <p:blipFill>
          <a:blip r:embed="rId2"/>
          <a:stretch>
            <a:fillRect/>
          </a:stretch>
        </p:blipFill>
        <p:spPr>
          <a:xfrm>
            <a:off x="1470802" y="1352550"/>
            <a:ext cx="10210800" cy="4152900"/>
          </a:xfrm>
        </p:spPr>
      </p:pic>
    </p:spTree>
    <p:extLst>
      <p:ext uri="{BB962C8B-B14F-4D97-AF65-F5344CB8AC3E}">
        <p14:creationId xmlns:p14="http://schemas.microsoft.com/office/powerpoint/2010/main" val="4718095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1FEA59-99D2-4E2F-8125-04367AE5F87E}"/>
              </a:ext>
            </a:extLst>
          </p:cNvPr>
          <p:cNvSpPr>
            <a:spLocks noGrp="1"/>
          </p:cNvSpPr>
          <p:nvPr>
            <p:ph type="title"/>
          </p:nvPr>
        </p:nvSpPr>
        <p:spPr/>
        <p:txBody>
          <a:bodyPr/>
          <a:lstStyle/>
          <a:p>
            <a:r>
              <a:rPr lang="zh-CN" altLang="en-US"/>
              <a:t>哈希算法</a:t>
            </a:r>
          </a:p>
        </p:txBody>
      </p:sp>
      <p:sp>
        <p:nvSpPr>
          <p:cNvPr id="3" name="Content Placeholder 2">
            <a:extLst>
              <a:ext uri="{FF2B5EF4-FFF2-40B4-BE49-F238E27FC236}">
                <a16:creationId xmlns:a16="http://schemas.microsoft.com/office/drawing/2014/main" id="{F3E99709-B02D-4B95-9F77-BE49A1CF6CB3}"/>
              </a:ext>
            </a:extLst>
          </p:cNvPr>
          <p:cNvSpPr>
            <a:spLocks noGrp="1"/>
          </p:cNvSpPr>
          <p:nvPr>
            <p:ph idx="1"/>
          </p:nvPr>
        </p:nvSpPr>
        <p:spPr>
          <a:xfrm>
            <a:off x="436880" y="1015999"/>
            <a:ext cx="11084560" cy="1574801"/>
          </a:xfrm>
        </p:spPr>
        <p:txBody>
          <a:bodyPr/>
          <a:lstStyle/>
          <a:p>
            <a:r>
              <a:rPr lang="zh-CN" altLang="en-US" b="1">
                <a:solidFill>
                  <a:schemeClr val="accent1">
                    <a:lumMod val="75000"/>
                  </a:schemeClr>
                </a:solidFill>
              </a:rPr>
              <a:t>哈希算法性质一：等长性</a:t>
            </a:r>
            <a:endParaRPr lang="zh-CN" altLang="en-US">
              <a:solidFill>
                <a:schemeClr val="accent1">
                  <a:lumMod val="75000"/>
                </a:schemeClr>
              </a:solidFill>
            </a:endParaRPr>
          </a:p>
          <a:p>
            <a:pPr marL="0" indent="0">
              <a:buNone/>
            </a:pPr>
            <a:r>
              <a:rPr lang="en-US" altLang="zh-CN"/>
              <a:t>    </a:t>
            </a:r>
            <a:r>
              <a:rPr lang="zh-CN" altLang="en-US"/>
              <a:t>只要算法相同，无论输入的数据有多长，输出的哈希值都是相同的字符长度。</a:t>
            </a:r>
            <a:endParaRPr lang="en-US" altLang="zh-CN"/>
          </a:p>
          <a:p>
            <a:pPr marL="0" indent="0">
              <a:buNone/>
            </a:pPr>
            <a:r>
              <a:rPr lang="en-US" altLang="zh-CN"/>
              <a:t>    </a:t>
            </a:r>
            <a:r>
              <a:rPr lang="zh-CN" altLang="en-US" b="1"/>
              <a:t>性质优势</a:t>
            </a:r>
            <a:r>
              <a:rPr lang="zh-CN" altLang="en-US"/>
              <a:t>：一般哈希值都很短，只有一两百个字节，占用储存空间很小。</a:t>
            </a:r>
            <a:endParaRPr lang="en-US" altLang="zh-CN"/>
          </a:p>
        </p:txBody>
      </p:sp>
      <p:grpSp>
        <p:nvGrpSpPr>
          <p:cNvPr id="12" name="Group 11">
            <a:extLst>
              <a:ext uri="{FF2B5EF4-FFF2-40B4-BE49-F238E27FC236}">
                <a16:creationId xmlns:a16="http://schemas.microsoft.com/office/drawing/2014/main" id="{35C50EDE-2465-4207-8A0E-599919D7FB1F}"/>
              </a:ext>
            </a:extLst>
          </p:cNvPr>
          <p:cNvGrpSpPr/>
          <p:nvPr/>
        </p:nvGrpSpPr>
        <p:grpSpPr>
          <a:xfrm>
            <a:off x="36258" y="3139440"/>
            <a:ext cx="10031984" cy="3302951"/>
            <a:chOff x="-272041" y="2999421"/>
            <a:chExt cx="10797483" cy="3524250"/>
          </a:xfrm>
        </p:grpSpPr>
        <p:pic>
          <p:nvPicPr>
            <p:cNvPr id="5" name="Picture 4">
              <a:extLst>
                <a:ext uri="{FF2B5EF4-FFF2-40B4-BE49-F238E27FC236}">
                  <a16:creationId xmlns:a16="http://schemas.microsoft.com/office/drawing/2014/main" id="{0EC1E601-6590-4D85-8381-614CFDC76BFA}"/>
                </a:ext>
              </a:extLst>
            </p:cNvPr>
            <p:cNvPicPr>
              <a:picLocks noChangeAspect="1"/>
            </p:cNvPicPr>
            <p:nvPr/>
          </p:nvPicPr>
          <p:blipFill rotWithShape="1">
            <a:blip r:embed="rId2"/>
            <a:srcRect r="16887"/>
            <a:stretch/>
          </p:blipFill>
          <p:spPr>
            <a:xfrm>
              <a:off x="3787457" y="2999421"/>
              <a:ext cx="3111183" cy="3524250"/>
            </a:xfrm>
            <a:prstGeom prst="rect">
              <a:avLst/>
            </a:prstGeom>
          </p:spPr>
        </p:pic>
        <p:pic>
          <p:nvPicPr>
            <p:cNvPr id="7" name="Picture 6">
              <a:extLst>
                <a:ext uri="{FF2B5EF4-FFF2-40B4-BE49-F238E27FC236}">
                  <a16:creationId xmlns:a16="http://schemas.microsoft.com/office/drawing/2014/main" id="{FBE0A5D2-B315-4C03-BB90-74B886EB3FC5}"/>
                </a:ext>
              </a:extLst>
            </p:cNvPr>
            <p:cNvPicPr>
              <a:picLocks noChangeAspect="1"/>
            </p:cNvPicPr>
            <p:nvPr/>
          </p:nvPicPr>
          <p:blipFill>
            <a:blip r:embed="rId3"/>
            <a:stretch>
              <a:fillRect/>
            </a:stretch>
          </p:blipFill>
          <p:spPr>
            <a:xfrm>
              <a:off x="7315517" y="2999421"/>
              <a:ext cx="3209925" cy="3524250"/>
            </a:xfrm>
            <a:prstGeom prst="rect">
              <a:avLst/>
            </a:prstGeom>
          </p:spPr>
        </p:pic>
        <p:sp>
          <p:nvSpPr>
            <p:cNvPr id="8" name="Rectangle 7">
              <a:extLst>
                <a:ext uri="{FF2B5EF4-FFF2-40B4-BE49-F238E27FC236}">
                  <a16:creationId xmlns:a16="http://schemas.microsoft.com/office/drawing/2014/main" id="{A1114C4A-EE8C-454B-B67C-A17562BE8F65}"/>
                </a:ext>
              </a:extLst>
            </p:cNvPr>
            <p:cNvSpPr/>
            <p:nvPr/>
          </p:nvSpPr>
          <p:spPr>
            <a:xfrm>
              <a:off x="3576321" y="3429000"/>
              <a:ext cx="5303520" cy="492760"/>
            </a:xfrm>
            <a:prstGeom prst="rect">
              <a:avLst/>
            </a:prstGeom>
            <a:no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Rectangle 8">
              <a:extLst>
                <a:ext uri="{FF2B5EF4-FFF2-40B4-BE49-F238E27FC236}">
                  <a16:creationId xmlns:a16="http://schemas.microsoft.com/office/drawing/2014/main" id="{7CB61C42-90EE-4179-B0FD-B0C357CE6B78}"/>
                </a:ext>
              </a:extLst>
            </p:cNvPr>
            <p:cNvSpPr/>
            <p:nvPr/>
          </p:nvSpPr>
          <p:spPr>
            <a:xfrm>
              <a:off x="3576320" y="5658802"/>
              <a:ext cx="6451599" cy="492760"/>
            </a:xfrm>
            <a:prstGeom prst="rect">
              <a:avLst/>
            </a:prstGeom>
            <a:no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9">
              <a:extLst>
                <a:ext uri="{FF2B5EF4-FFF2-40B4-BE49-F238E27FC236}">
                  <a16:creationId xmlns:a16="http://schemas.microsoft.com/office/drawing/2014/main" id="{E52EEA80-B47B-48C2-AF41-9ED7CFC965FA}"/>
                </a:ext>
              </a:extLst>
            </p:cNvPr>
            <p:cNvSpPr txBox="1"/>
            <p:nvPr/>
          </p:nvSpPr>
          <p:spPr>
            <a:xfrm>
              <a:off x="843668" y="3490714"/>
              <a:ext cx="2262158" cy="369332"/>
            </a:xfrm>
            <a:prstGeom prst="rect">
              <a:avLst/>
            </a:prstGeom>
            <a:noFill/>
          </p:spPr>
          <p:txBody>
            <a:bodyPr wrap="none" rtlCol="0">
              <a:spAutoFit/>
            </a:bodyPr>
            <a:lstStyle/>
            <a:p>
              <a:r>
                <a:rPr lang="zh-CN" altLang="en-US">
                  <a:solidFill>
                    <a:schemeClr val="accent1">
                      <a:lumMod val="60000"/>
                      <a:lumOff val="40000"/>
                    </a:schemeClr>
                  </a:solidFill>
                </a:rPr>
                <a:t>输入的字符长度不同</a:t>
              </a:r>
            </a:p>
          </p:txBody>
        </p:sp>
        <p:sp>
          <p:nvSpPr>
            <p:cNvPr id="11" name="TextBox 10">
              <a:extLst>
                <a:ext uri="{FF2B5EF4-FFF2-40B4-BE49-F238E27FC236}">
                  <a16:creationId xmlns:a16="http://schemas.microsoft.com/office/drawing/2014/main" id="{66C0E02A-EA42-44C5-99AD-4CB49B6C41DD}"/>
                </a:ext>
              </a:extLst>
            </p:cNvPr>
            <p:cNvSpPr txBox="1"/>
            <p:nvPr/>
          </p:nvSpPr>
          <p:spPr>
            <a:xfrm>
              <a:off x="-272041" y="5538236"/>
              <a:ext cx="4075555" cy="689635"/>
            </a:xfrm>
            <a:prstGeom prst="rect">
              <a:avLst/>
            </a:prstGeom>
            <a:noFill/>
          </p:spPr>
          <p:txBody>
            <a:bodyPr wrap="none" rtlCol="0">
              <a:spAutoFit/>
            </a:bodyPr>
            <a:lstStyle/>
            <a:p>
              <a:r>
                <a:rPr lang="zh-CN" altLang="en-US">
                  <a:solidFill>
                    <a:schemeClr val="accent1">
                      <a:lumMod val="60000"/>
                      <a:lumOff val="40000"/>
                    </a:schemeClr>
                  </a:solidFill>
                </a:rPr>
                <a:t>但是输出的字符长度</a:t>
              </a:r>
              <a:endParaRPr lang="en-US" altLang="zh-CN">
                <a:solidFill>
                  <a:schemeClr val="accent1">
                    <a:lumMod val="60000"/>
                    <a:lumOff val="40000"/>
                  </a:schemeClr>
                </a:solidFill>
              </a:endParaRPr>
            </a:p>
            <a:p>
              <a:r>
                <a:rPr lang="zh-CN" altLang="en-US">
                  <a:solidFill>
                    <a:schemeClr val="accent1">
                      <a:lumMod val="60000"/>
                      <a:lumOff val="40000"/>
                    </a:schemeClr>
                  </a:solidFill>
                </a:rPr>
                <a:t>都是</a:t>
              </a:r>
              <a:r>
                <a:rPr lang="en-US" altLang="zh-CN">
                  <a:solidFill>
                    <a:schemeClr val="accent1">
                      <a:lumMod val="60000"/>
                      <a:lumOff val="40000"/>
                    </a:schemeClr>
                  </a:solidFill>
                </a:rPr>
                <a:t>32</a:t>
              </a:r>
              <a:r>
                <a:rPr lang="zh-CN" altLang="en-US">
                  <a:solidFill>
                    <a:schemeClr val="accent1">
                      <a:lumMod val="60000"/>
                      <a:lumOff val="40000"/>
                    </a:schemeClr>
                  </a:solidFill>
                </a:rPr>
                <a:t>个字符（基于</a:t>
              </a:r>
              <a:r>
                <a:rPr lang="en-US" altLang="zh-CN">
                  <a:solidFill>
                    <a:schemeClr val="accent1">
                      <a:lumMod val="60000"/>
                      <a:lumOff val="40000"/>
                    </a:schemeClr>
                  </a:solidFill>
                </a:rPr>
                <a:t>mc</a:t>
              </a:r>
              <a:r>
                <a:rPr lang="zh-CN" altLang="en-US">
                  <a:solidFill>
                    <a:schemeClr val="accent1">
                      <a:lumMod val="60000"/>
                      <a:lumOff val="40000"/>
                    </a:schemeClr>
                  </a:solidFill>
                </a:rPr>
                <a:t>加密方式）</a:t>
              </a:r>
            </a:p>
          </p:txBody>
        </p:sp>
      </p:grpSp>
      <p:sp>
        <p:nvSpPr>
          <p:cNvPr id="4" name="矩形 3">
            <a:extLst>
              <a:ext uri="{FF2B5EF4-FFF2-40B4-BE49-F238E27FC236}">
                <a16:creationId xmlns:a16="http://schemas.microsoft.com/office/drawing/2014/main" id="{7DDD1CDF-50D3-403D-AC2E-423A70A20FB7}"/>
              </a:ext>
            </a:extLst>
          </p:cNvPr>
          <p:cNvSpPr/>
          <p:nvPr/>
        </p:nvSpPr>
        <p:spPr>
          <a:xfrm>
            <a:off x="3611785" y="4560006"/>
            <a:ext cx="1005935" cy="461818"/>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7310475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41D7C9-BBF1-45DC-9F3A-715A20BD9F3C}"/>
              </a:ext>
            </a:extLst>
          </p:cNvPr>
          <p:cNvSpPr>
            <a:spLocks noGrp="1"/>
          </p:cNvSpPr>
          <p:nvPr>
            <p:ph type="title"/>
          </p:nvPr>
        </p:nvSpPr>
        <p:spPr/>
        <p:txBody>
          <a:bodyPr/>
          <a:lstStyle/>
          <a:p>
            <a:r>
              <a:rPr lang="zh-CN" altLang="en-US"/>
              <a:t>不可能三角模型</a:t>
            </a:r>
          </a:p>
        </p:txBody>
      </p:sp>
      <p:sp>
        <p:nvSpPr>
          <p:cNvPr id="3" name="Content Placeholder 2">
            <a:extLst>
              <a:ext uri="{FF2B5EF4-FFF2-40B4-BE49-F238E27FC236}">
                <a16:creationId xmlns:a16="http://schemas.microsoft.com/office/drawing/2014/main" id="{2F6947C5-143C-4975-83A6-0A5D33794E12}"/>
              </a:ext>
            </a:extLst>
          </p:cNvPr>
          <p:cNvSpPr>
            <a:spLocks noGrp="1"/>
          </p:cNvSpPr>
          <p:nvPr>
            <p:ph idx="1"/>
          </p:nvPr>
        </p:nvSpPr>
        <p:spPr>
          <a:xfrm>
            <a:off x="409575" y="989023"/>
            <a:ext cx="11782425" cy="1032818"/>
          </a:xfrm>
        </p:spPr>
        <p:txBody>
          <a:bodyPr/>
          <a:lstStyle/>
          <a:p>
            <a:r>
              <a:rPr lang="zh-CN" altLang="en-US"/>
              <a:t>去中心化</a:t>
            </a:r>
            <a:r>
              <a:rPr lang="en-US" altLang="zh-CN"/>
              <a:t>(Decentralization)</a:t>
            </a:r>
            <a:r>
              <a:rPr lang="zh-CN" altLang="en-US"/>
              <a:t>，安全性</a:t>
            </a:r>
            <a:r>
              <a:rPr lang="en-US" altLang="zh-CN"/>
              <a:t>(Security)</a:t>
            </a:r>
            <a:r>
              <a:rPr lang="zh-CN" altLang="en-US"/>
              <a:t>和可扩展性</a:t>
            </a:r>
            <a:r>
              <a:rPr lang="en-US" altLang="zh-CN"/>
              <a:t>(Scalability)</a:t>
            </a:r>
            <a:r>
              <a:rPr lang="zh-CN" altLang="en-US"/>
              <a:t>这三个属性，区块链系统无法同时满足，最多只能三选其二</a:t>
            </a:r>
          </a:p>
          <a:p>
            <a:endParaRPr lang="zh-CN" altLang="en-US"/>
          </a:p>
        </p:txBody>
      </p:sp>
      <p:grpSp>
        <p:nvGrpSpPr>
          <p:cNvPr id="10" name="Group 9">
            <a:extLst>
              <a:ext uri="{FF2B5EF4-FFF2-40B4-BE49-F238E27FC236}">
                <a16:creationId xmlns:a16="http://schemas.microsoft.com/office/drawing/2014/main" id="{F2765B1F-7849-451E-BD49-B613850F12E1}"/>
              </a:ext>
            </a:extLst>
          </p:cNvPr>
          <p:cNvGrpSpPr/>
          <p:nvPr/>
        </p:nvGrpSpPr>
        <p:grpSpPr>
          <a:xfrm>
            <a:off x="4554045" y="2956775"/>
            <a:ext cx="3207733" cy="1783574"/>
            <a:chOff x="4348744" y="4338535"/>
            <a:chExt cx="3207733" cy="1783574"/>
          </a:xfrm>
        </p:grpSpPr>
        <p:sp>
          <p:nvSpPr>
            <p:cNvPr id="4" name="Isosceles Triangle 3">
              <a:extLst>
                <a:ext uri="{FF2B5EF4-FFF2-40B4-BE49-F238E27FC236}">
                  <a16:creationId xmlns:a16="http://schemas.microsoft.com/office/drawing/2014/main" id="{A5AD7FC7-7622-4230-B671-2AD6EBB8C22A}"/>
                </a:ext>
              </a:extLst>
            </p:cNvPr>
            <p:cNvSpPr/>
            <p:nvPr/>
          </p:nvSpPr>
          <p:spPr>
            <a:xfrm>
              <a:off x="4902742" y="4372416"/>
              <a:ext cx="1984442" cy="1710726"/>
            </a:xfrm>
            <a:prstGeom prst="triangle">
              <a:avLst/>
            </a:prstGeom>
            <a:noFill/>
            <a:ln w="5715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TextBox 4">
              <a:extLst>
                <a:ext uri="{FF2B5EF4-FFF2-40B4-BE49-F238E27FC236}">
                  <a16:creationId xmlns:a16="http://schemas.microsoft.com/office/drawing/2014/main" id="{C05B3545-0281-44FD-B800-798B283CE4DB}"/>
                </a:ext>
              </a:extLst>
            </p:cNvPr>
            <p:cNvSpPr txBox="1"/>
            <p:nvPr/>
          </p:nvSpPr>
          <p:spPr>
            <a:xfrm>
              <a:off x="5340485" y="4338535"/>
              <a:ext cx="1107996" cy="369332"/>
            </a:xfrm>
            <a:prstGeom prst="rect">
              <a:avLst/>
            </a:prstGeom>
            <a:noFill/>
          </p:spPr>
          <p:txBody>
            <a:bodyPr wrap="none" rtlCol="0">
              <a:spAutoFit/>
            </a:bodyPr>
            <a:lstStyle/>
            <a:p>
              <a:r>
                <a:rPr lang="zh-CN" altLang="en-US" b="1"/>
                <a:t>可扩展性</a:t>
              </a:r>
            </a:p>
          </p:txBody>
        </p:sp>
        <p:sp>
          <p:nvSpPr>
            <p:cNvPr id="8" name="TextBox 7">
              <a:extLst>
                <a:ext uri="{FF2B5EF4-FFF2-40B4-BE49-F238E27FC236}">
                  <a16:creationId xmlns:a16="http://schemas.microsoft.com/office/drawing/2014/main" id="{9C736792-E6C8-4FD2-BE0B-7AF46E07D6A9}"/>
                </a:ext>
              </a:extLst>
            </p:cNvPr>
            <p:cNvSpPr txBox="1"/>
            <p:nvPr/>
          </p:nvSpPr>
          <p:spPr>
            <a:xfrm>
              <a:off x="4348744" y="5752777"/>
              <a:ext cx="877163" cy="369332"/>
            </a:xfrm>
            <a:prstGeom prst="rect">
              <a:avLst/>
            </a:prstGeom>
            <a:noFill/>
          </p:spPr>
          <p:txBody>
            <a:bodyPr wrap="none" rtlCol="0">
              <a:spAutoFit/>
            </a:bodyPr>
            <a:lstStyle/>
            <a:p>
              <a:r>
                <a:rPr lang="zh-CN" altLang="en-US" b="1"/>
                <a:t>安全性</a:t>
              </a:r>
            </a:p>
          </p:txBody>
        </p:sp>
        <p:sp>
          <p:nvSpPr>
            <p:cNvPr id="9" name="TextBox 8">
              <a:extLst>
                <a:ext uri="{FF2B5EF4-FFF2-40B4-BE49-F238E27FC236}">
                  <a16:creationId xmlns:a16="http://schemas.microsoft.com/office/drawing/2014/main" id="{0F3127E2-B489-4367-91DB-807893E67DA0}"/>
                </a:ext>
              </a:extLst>
            </p:cNvPr>
            <p:cNvSpPr txBox="1"/>
            <p:nvPr/>
          </p:nvSpPr>
          <p:spPr>
            <a:xfrm>
              <a:off x="6448481" y="5733294"/>
              <a:ext cx="1107996" cy="369332"/>
            </a:xfrm>
            <a:prstGeom prst="rect">
              <a:avLst/>
            </a:prstGeom>
            <a:noFill/>
          </p:spPr>
          <p:txBody>
            <a:bodyPr wrap="none" rtlCol="0">
              <a:spAutoFit/>
            </a:bodyPr>
            <a:lstStyle/>
            <a:p>
              <a:r>
                <a:rPr lang="zh-CN" altLang="en-US" b="1"/>
                <a:t>去中心化</a:t>
              </a:r>
            </a:p>
          </p:txBody>
        </p:sp>
      </p:grpSp>
    </p:spTree>
    <p:extLst>
      <p:ext uri="{BB962C8B-B14F-4D97-AF65-F5344CB8AC3E}">
        <p14:creationId xmlns:p14="http://schemas.microsoft.com/office/powerpoint/2010/main" val="333541761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41D7C9-BBF1-45DC-9F3A-715A20BD9F3C}"/>
              </a:ext>
            </a:extLst>
          </p:cNvPr>
          <p:cNvSpPr>
            <a:spLocks noGrp="1"/>
          </p:cNvSpPr>
          <p:nvPr>
            <p:ph type="title"/>
          </p:nvPr>
        </p:nvSpPr>
        <p:spPr/>
        <p:txBody>
          <a:bodyPr/>
          <a:lstStyle/>
          <a:p>
            <a:r>
              <a:rPr lang="zh-CN" altLang="en-US"/>
              <a:t>不可能三角模型</a:t>
            </a:r>
          </a:p>
        </p:txBody>
      </p:sp>
      <p:sp>
        <p:nvSpPr>
          <p:cNvPr id="3" name="Content Placeholder 2">
            <a:extLst>
              <a:ext uri="{FF2B5EF4-FFF2-40B4-BE49-F238E27FC236}">
                <a16:creationId xmlns:a16="http://schemas.microsoft.com/office/drawing/2014/main" id="{2F6947C5-143C-4975-83A6-0A5D33794E12}"/>
              </a:ext>
            </a:extLst>
          </p:cNvPr>
          <p:cNvSpPr>
            <a:spLocks noGrp="1"/>
          </p:cNvSpPr>
          <p:nvPr>
            <p:ph idx="1"/>
          </p:nvPr>
        </p:nvSpPr>
        <p:spPr>
          <a:xfrm>
            <a:off x="266700" y="1015998"/>
            <a:ext cx="11782425" cy="3127985"/>
          </a:xfrm>
        </p:spPr>
        <p:txBody>
          <a:bodyPr/>
          <a:lstStyle/>
          <a:p>
            <a:r>
              <a:rPr lang="zh-CN" altLang="en-US"/>
              <a:t>区块链是去中心化的账本技术。</a:t>
            </a:r>
            <a:endParaRPr lang="en-US" altLang="zh-CN"/>
          </a:p>
          <a:p>
            <a:r>
              <a:rPr lang="zh-CN" altLang="en-US"/>
              <a:t>去中心化技术不存在中心化的硬件或管理机构，系统中任意节点都需要对交易数据进行全量计算和存储。</a:t>
            </a:r>
            <a:endParaRPr lang="en-US" altLang="zh-CN"/>
          </a:p>
          <a:p>
            <a:r>
              <a:rPr lang="zh-CN" altLang="en-US"/>
              <a:t>因此，区块链是没有可扩展性的</a:t>
            </a:r>
            <a:r>
              <a:rPr lang="en-US" altLang="zh-CN"/>
              <a:t>(</a:t>
            </a:r>
            <a:r>
              <a:rPr lang="zh-CN" altLang="en-US"/>
              <a:t>性能、延迟、吞吐性</a:t>
            </a:r>
            <a:r>
              <a:rPr lang="en-US" altLang="zh-CN"/>
              <a:t>)</a:t>
            </a:r>
            <a:r>
              <a:rPr lang="zh-CN" altLang="en-US"/>
              <a:t>，即系统的总体性能受限于单个节点的性能上限，即使加入了大量节点，系统的总体性能也无法提升。</a:t>
            </a:r>
            <a:endParaRPr lang="en-US" altLang="zh-CN"/>
          </a:p>
          <a:p>
            <a:endParaRPr lang="en-US" altLang="zh-CN"/>
          </a:p>
          <a:p>
            <a:r>
              <a:rPr lang="zh-CN" altLang="en-US"/>
              <a:t>就像一个人考试，做一张卷子需要一个小时。六个人一起考试，分别做各自的卷子，还是需要一个小时。效率不会因为增加了人数而提高。</a:t>
            </a:r>
          </a:p>
        </p:txBody>
      </p:sp>
    </p:spTree>
    <p:extLst>
      <p:ext uri="{BB962C8B-B14F-4D97-AF65-F5344CB8AC3E}">
        <p14:creationId xmlns:p14="http://schemas.microsoft.com/office/powerpoint/2010/main" val="51889160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41D7C9-BBF1-45DC-9F3A-715A20BD9F3C}"/>
              </a:ext>
            </a:extLst>
          </p:cNvPr>
          <p:cNvSpPr>
            <a:spLocks noGrp="1"/>
          </p:cNvSpPr>
          <p:nvPr>
            <p:ph type="title"/>
          </p:nvPr>
        </p:nvSpPr>
        <p:spPr/>
        <p:txBody>
          <a:bodyPr/>
          <a:lstStyle/>
          <a:p>
            <a:r>
              <a:rPr lang="zh-CN" altLang="en-US"/>
              <a:t>不可能三角模型</a:t>
            </a:r>
          </a:p>
        </p:txBody>
      </p:sp>
      <p:sp>
        <p:nvSpPr>
          <p:cNvPr id="3" name="Content Placeholder 2">
            <a:extLst>
              <a:ext uri="{FF2B5EF4-FFF2-40B4-BE49-F238E27FC236}">
                <a16:creationId xmlns:a16="http://schemas.microsoft.com/office/drawing/2014/main" id="{2F6947C5-143C-4975-83A6-0A5D33794E12}"/>
              </a:ext>
            </a:extLst>
          </p:cNvPr>
          <p:cNvSpPr>
            <a:spLocks noGrp="1"/>
          </p:cNvSpPr>
          <p:nvPr>
            <p:ph idx="1"/>
          </p:nvPr>
        </p:nvSpPr>
        <p:spPr>
          <a:xfrm>
            <a:off x="409575" y="989022"/>
            <a:ext cx="7708265" cy="5533697"/>
          </a:xfrm>
        </p:spPr>
        <p:txBody>
          <a:bodyPr>
            <a:normAutofit lnSpcReduction="10000"/>
          </a:bodyPr>
          <a:lstStyle/>
          <a:p>
            <a:pPr marL="0" indent="0">
              <a:buNone/>
            </a:pPr>
            <a:r>
              <a:rPr lang="zh-CN" altLang="en-US" b="1"/>
              <a:t>追求“安全”与“去中心化”则无法达到“可扩展性”</a:t>
            </a:r>
          </a:p>
          <a:p>
            <a:r>
              <a:rPr lang="zh-CN" altLang="en-US" sz="1600"/>
              <a:t>比特币区块链技术就是一种追求“去中心化”与“安全”的技术组合。</a:t>
            </a:r>
            <a:endParaRPr lang="en-US" altLang="zh-CN" sz="1600"/>
          </a:p>
          <a:p>
            <a:r>
              <a:rPr lang="zh-CN" altLang="en-US" sz="1600"/>
              <a:t>去中心化技术不存在中心化的硬件或管理机构，系统中任意节点都需要对交易数据进行全量计算和存储。</a:t>
            </a:r>
          </a:p>
          <a:p>
            <a:r>
              <a:rPr lang="zh-CN" altLang="en-US" sz="1600"/>
              <a:t>因此，</a:t>
            </a:r>
            <a:r>
              <a:rPr lang="zh-CN" altLang="en-US" sz="1600" b="1"/>
              <a:t>区块链是没有可扩展性的</a:t>
            </a:r>
            <a:r>
              <a:rPr lang="en-US" altLang="zh-CN" sz="1600" b="1"/>
              <a:t>(</a:t>
            </a:r>
            <a:r>
              <a:rPr lang="zh-CN" altLang="en-US" sz="1600" b="1"/>
              <a:t>性能、延迟、吞吐性</a:t>
            </a:r>
            <a:r>
              <a:rPr lang="en-US" altLang="zh-CN" sz="1600" b="1"/>
              <a:t>)</a:t>
            </a:r>
            <a:r>
              <a:rPr lang="zh-CN" altLang="en-US" sz="1600" b="1"/>
              <a:t>，即系统的总体性能受限于单个节点的性能上限，即使加入了大量节点，系统的总体性能也无法提升</a:t>
            </a:r>
            <a:r>
              <a:rPr lang="en-US" altLang="zh-CN" sz="1600" b="1"/>
              <a:t>(</a:t>
            </a:r>
            <a:r>
              <a:rPr lang="zh-CN" altLang="en-US" sz="1600" b="1"/>
              <a:t>可拓展性较差）</a:t>
            </a:r>
            <a:r>
              <a:rPr lang="zh-CN" altLang="en-US" sz="1600"/>
              <a:t>。比特币每秒只能处理</a:t>
            </a:r>
            <a:r>
              <a:rPr lang="en-US" altLang="zh-CN" sz="1600"/>
              <a:t>7</a:t>
            </a:r>
            <a:r>
              <a:rPr lang="zh-CN" altLang="en-US" sz="1600"/>
              <a:t>笔交易，这是远远无法承载全球货币支付场景需求的。</a:t>
            </a:r>
            <a:endParaRPr lang="en-US" altLang="zh-CN" sz="1600"/>
          </a:p>
          <a:p>
            <a:r>
              <a:rPr lang="en-US" altLang="zh-CN" sz="1600"/>
              <a:t>(</a:t>
            </a:r>
            <a:r>
              <a:rPr lang="zh-CN" altLang="en-US" sz="1600"/>
              <a:t>就像一个人考试，做一张卷子需要一个小时。六个人一起考试，分别做各自的卷子，还是需要一个小时。效率不会因为增加了人数而提高。</a:t>
            </a:r>
            <a:r>
              <a:rPr lang="en-US" altLang="zh-CN" sz="1600"/>
              <a:t>)</a:t>
            </a:r>
            <a:endParaRPr lang="zh-CN" altLang="en-US" sz="1600"/>
          </a:p>
          <a:p>
            <a:endParaRPr lang="zh-CN" altLang="en-US" sz="1600"/>
          </a:p>
          <a:p>
            <a:pPr marL="0" indent="0">
              <a:buNone/>
            </a:pPr>
            <a:r>
              <a:rPr lang="zh-CN" altLang="en-US" b="1"/>
              <a:t>如果为了提升可扩展性，就需要牺牲一部分“去中心化”特征</a:t>
            </a:r>
            <a:endParaRPr lang="en-US" altLang="zh-CN" b="1"/>
          </a:p>
          <a:p>
            <a:r>
              <a:rPr lang="zh-CN" altLang="en-US" sz="1600"/>
              <a:t>开发团队的闪电网络的解决方案，是指将小额的，频繁交易，先通过一些分支节点进行储存和计算，并在一定时间内整合归并到主链。可以极大减少主链的写入压力，提升主链的容量。</a:t>
            </a:r>
          </a:p>
          <a:p>
            <a:endParaRPr lang="zh-CN" altLang="en-US" sz="1600"/>
          </a:p>
          <a:p>
            <a:endParaRPr lang="en-US" altLang="zh-CN"/>
          </a:p>
        </p:txBody>
      </p:sp>
      <p:grpSp>
        <p:nvGrpSpPr>
          <p:cNvPr id="10" name="Group 9">
            <a:extLst>
              <a:ext uri="{FF2B5EF4-FFF2-40B4-BE49-F238E27FC236}">
                <a16:creationId xmlns:a16="http://schemas.microsoft.com/office/drawing/2014/main" id="{F2765B1F-7849-451E-BD49-B613850F12E1}"/>
              </a:ext>
            </a:extLst>
          </p:cNvPr>
          <p:cNvGrpSpPr/>
          <p:nvPr/>
        </p:nvGrpSpPr>
        <p:grpSpPr>
          <a:xfrm>
            <a:off x="8488330" y="2550160"/>
            <a:ext cx="3581924" cy="1991633"/>
            <a:chOff x="4348744" y="4338535"/>
            <a:chExt cx="3207733" cy="1783574"/>
          </a:xfrm>
        </p:grpSpPr>
        <p:sp>
          <p:nvSpPr>
            <p:cNvPr id="4" name="Isosceles Triangle 3">
              <a:extLst>
                <a:ext uri="{FF2B5EF4-FFF2-40B4-BE49-F238E27FC236}">
                  <a16:creationId xmlns:a16="http://schemas.microsoft.com/office/drawing/2014/main" id="{A5AD7FC7-7622-4230-B671-2AD6EBB8C22A}"/>
                </a:ext>
              </a:extLst>
            </p:cNvPr>
            <p:cNvSpPr/>
            <p:nvPr/>
          </p:nvSpPr>
          <p:spPr>
            <a:xfrm>
              <a:off x="4902742" y="4372416"/>
              <a:ext cx="1984442" cy="1710726"/>
            </a:xfrm>
            <a:prstGeom prst="triangle">
              <a:avLst/>
            </a:prstGeom>
            <a:noFill/>
            <a:ln w="5715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TextBox 4">
              <a:extLst>
                <a:ext uri="{FF2B5EF4-FFF2-40B4-BE49-F238E27FC236}">
                  <a16:creationId xmlns:a16="http://schemas.microsoft.com/office/drawing/2014/main" id="{C05B3545-0281-44FD-B800-798B283CE4DB}"/>
                </a:ext>
              </a:extLst>
            </p:cNvPr>
            <p:cNvSpPr txBox="1"/>
            <p:nvPr/>
          </p:nvSpPr>
          <p:spPr>
            <a:xfrm>
              <a:off x="5340485" y="4338535"/>
              <a:ext cx="1107996" cy="369332"/>
            </a:xfrm>
            <a:prstGeom prst="rect">
              <a:avLst/>
            </a:prstGeom>
            <a:noFill/>
          </p:spPr>
          <p:txBody>
            <a:bodyPr wrap="none" rtlCol="0">
              <a:spAutoFit/>
            </a:bodyPr>
            <a:lstStyle/>
            <a:p>
              <a:r>
                <a:rPr lang="zh-CN" altLang="en-US" b="1"/>
                <a:t>可扩展性</a:t>
              </a:r>
            </a:p>
          </p:txBody>
        </p:sp>
        <p:sp>
          <p:nvSpPr>
            <p:cNvPr id="8" name="TextBox 7">
              <a:extLst>
                <a:ext uri="{FF2B5EF4-FFF2-40B4-BE49-F238E27FC236}">
                  <a16:creationId xmlns:a16="http://schemas.microsoft.com/office/drawing/2014/main" id="{9C736792-E6C8-4FD2-BE0B-7AF46E07D6A9}"/>
                </a:ext>
              </a:extLst>
            </p:cNvPr>
            <p:cNvSpPr txBox="1"/>
            <p:nvPr/>
          </p:nvSpPr>
          <p:spPr>
            <a:xfrm>
              <a:off x="4348744" y="5752777"/>
              <a:ext cx="877163" cy="369332"/>
            </a:xfrm>
            <a:prstGeom prst="rect">
              <a:avLst/>
            </a:prstGeom>
            <a:noFill/>
          </p:spPr>
          <p:txBody>
            <a:bodyPr wrap="none" rtlCol="0">
              <a:spAutoFit/>
            </a:bodyPr>
            <a:lstStyle/>
            <a:p>
              <a:r>
                <a:rPr lang="zh-CN" altLang="en-US" b="1">
                  <a:solidFill>
                    <a:srgbClr val="FF6600"/>
                  </a:solidFill>
                </a:rPr>
                <a:t>安全性</a:t>
              </a:r>
            </a:p>
          </p:txBody>
        </p:sp>
        <p:sp>
          <p:nvSpPr>
            <p:cNvPr id="9" name="TextBox 8">
              <a:extLst>
                <a:ext uri="{FF2B5EF4-FFF2-40B4-BE49-F238E27FC236}">
                  <a16:creationId xmlns:a16="http://schemas.microsoft.com/office/drawing/2014/main" id="{0F3127E2-B489-4367-91DB-807893E67DA0}"/>
                </a:ext>
              </a:extLst>
            </p:cNvPr>
            <p:cNvSpPr txBox="1"/>
            <p:nvPr/>
          </p:nvSpPr>
          <p:spPr>
            <a:xfrm>
              <a:off x="6448481" y="5733294"/>
              <a:ext cx="1107996" cy="369332"/>
            </a:xfrm>
            <a:prstGeom prst="rect">
              <a:avLst/>
            </a:prstGeom>
            <a:noFill/>
          </p:spPr>
          <p:txBody>
            <a:bodyPr wrap="none" rtlCol="0">
              <a:spAutoFit/>
            </a:bodyPr>
            <a:lstStyle/>
            <a:p>
              <a:r>
                <a:rPr lang="zh-CN" altLang="en-US" b="1">
                  <a:solidFill>
                    <a:srgbClr val="FF6600"/>
                  </a:solidFill>
                </a:rPr>
                <a:t>去中心化</a:t>
              </a:r>
            </a:p>
          </p:txBody>
        </p:sp>
      </p:grpSp>
    </p:spTree>
    <p:extLst>
      <p:ext uri="{BB962C8B-B14F-4D97-AF65-F5344CB8AC3E}">
        <p14:creationId xmlns:p14="http://schemas.microsoft.com/office/powerpoint/2010/main" val="214403428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41D7C9-BBF1-45DC-9F3A-715A20BD9F3C}"/>
              </a:ext>
            </a:extLst>
          </p:cNvPr>
          <p:cNvSpPr>
            <a:spLocks noGrp="1"/>
          </p:cNvSpPr>
          <p:nvPr>
            <p:ph type="title"/>
          </p:nvPr>
        </p:nvSpPr>
        <p:spPr/>
        <p:txBody>
          <a:bodyPr/>
          <a:lstStyle/>
          <a:p>
            <a:r>
              <a:rPr lang="zh-CN" altLang="en-US"/>
              <a:t>不可能三角模型</a:t>
            </a:r>
          </a:p>
        </p:txBody>
      </p:sp>
      <p:sp>
        <p:nvSpPr>
          <p:cNvPr id="3" name="Content Placeholder 2">
            <a:extLst>
              <a:ext uri="{FF2B5EF4-FFF2-40B4-BE49-F238E27FC236}">
                <a16:creationId xmlns:a16="http://schemas.microsoft.com/office/drawing/2014/main" id="{2F6947C5-143C-4975-83A6-0A5D33794E12}"/>
              </a:ext>
            </a:extLst>
          </p:cNvPr>
          <p:cNvSpPr>
            <a:spLocks noGrp="1"/>
          </p:cNvSpPr>
          <p:nvPr>
            <p:ph idx="1"/>
          </p:nvPr>
        </p:nvSpPr>
        <p:spPr>
          <a:xfrm>
            <a:off x="409575" y="989022"/>
            <a:ext cx="8078249" cy="5533697"/>
          </a:xfrm>
        </p:spPr>
        <p:txBody>
          <a:bodyPr>
            <a:normAutofit/>
          </a:bodyPr>
          <a:lstStyle/>
          <a:p>
            <a:pPr marL="0" indent="0">
              <a:buNone/>
            </a:pPr>
            <a:r>
              <a:rPr lang="zh-CN" altLang="en-US" b="1"/>
              <a:t>追求“可扩展性”与“安全”则无法实现“去中心化”</a:t>
            </a:r>
          </a:p>
          <a:p>
            <a:r>
              <a:rPr lang="zh-CN" altLang="en-US" sz="1600"/>
              <a:t>从“共识机制”角度看，为了在确保“安全”的前提下，解决比特币的</a:t>
            </a:r>
            <a:r>
              <a:rPr lang="en-US" altLang="zh-CN" sz="1600"/>
              <a:t>POW</a:t>
            </a:r>
            <a:r>
              <a:rPr lang="zh-CN" altLang="en-US" sz="1600"/>
              <a:t>共识低效性，</a:t>
            </a:r>
            <a:r>
              <a:rPr lang="en-US" altLang="zh-CN" sz="1600"/>
              <a:t>POS</a:t>
            </a:r>
            <a:r>
              <a:rPr lang="zh-CN" altLang="en-US" sz="1600"/>
              <a:t>、</a:t>
            </a:r>
            <a:r>
              <a:rPr lang="en-US" altLang="zh-CN" sz="1600"/>
              <a:t>DPOS</a:t>
            </a:r>
            <a:r>
              <a:rPr lang="zh-CN" altLang="en-US" sz="1600"/>
              <a:t>等机制被采用。</a:t>
            </a:r>
            <a:endParaRPr lang="en-US" altLang="zh-CN" sz="1600"/>
          </a:p>
          <a:p>
            <a:r>
              <a:rPr lang="zh-CN" altLang="en-US" sz="1600"/>
              <a:t>但无论是基于网络权益代表的权益证明，还是利用受委托人通过投票实现的股份授权证明，实际上都是对“去中心化”的退让，形成了</a:t>
            </a:r>
            <a:r>
              <a:rPr lang="zh-CN" altLang="en-US" sz="1600" b="1"/>
              <a:t>部分中心化</a:t>
            </a:r>
            <a:r>
              <a:rPr lang="zh-CN" altLang="en-US" sz="1600"/>
              <a:t>。</a:t>
            </a:r>
            <a:endParaRPr lang="en-US" altLang="zh-CN" sz="1600"/>
          </a:p>
          <a:p>
            <a:endParaRPr lang="zh-CN" altLang="en-US" sz="1600"/>
          </a:p>
          <a:p>
            <a:r>
              <a:rPr lang="zh-CN" altLang="en-US" sz="1600"/>
              <a:t>同样在区块链技术的演化上，除了</a:t>
            </a:r>
            <a:r>
              <a:rPr lang="zh-CN" altLang="en-US" sz="1600" b="1">
                <a:solidFill>
                  <a:schemeClr val="accent1">
                    <a:lumMod val="75000"/>
                  </a:schemeClr>
                </a:solidFill>
              </a:rPr>
              <a:t>公有链</a:t>
            </a:r>
            <a:r>
              <a:rPr lang="zh-CN" altLang="en-US" sz="1600"/>
              <a:t>外，也有</a:t>
            </a:r>
            <a:r>
              <a:rPr lang="zh-CN" altLang="en-US" sz="1600" b="1">
                <a:solidFill>
                  <a:schemeClr val="accent1">
                    <a:lumMod val="75000"/>
                  </a:schemeClr>
                </a:solidFill>
              </a:rPr>
              <a:t>联盟链</a:t>
            </a:r>
            <a:r>
              <a:rPr lang="zh-CN" altLang="en-US" sz="1600"/>
              <a:t>和</a:t>
            </a:r>
            <a:r>
              <a:rPr lang="zh-CN" altLang="en-US" sz="1600" b="1">
                <a:solidFill>
                  <a:schemeClr val="accent1">
                    <a:lumMod val="75000"/>
                  </a:schemeClr>
                </a:solidFill>
              </a:rPr>
              <a:t>私有链（等会还会再讲）</a:t>
            </a:r>
            <a:r>
              <a:rPr lang="zh-CN" altLang="en-US" sz="1600"/>
              <a:t>。</a:t>
            </a:r>
            <a:endParaRPr lang="en-US" altLang="zh-CN" sz="1600"/>
          </a:p>
          <a:p>
            <a:r>
              <a:rPr lang="zh-CN" altLang="en-US" sz="1600" b="1">
                <a:solidFill>
                  <a:schemeClr val="accent1">
                    <a:lumMod val="75000"/>
                  </a:schemeClr>
                </a:solidFill>
              </a:rPr>
              <a:t>联盟链：</a:t>
            </a:r>
            <a:r>
              <a:rPr lang="zh-CN" altLang="en-US" sz="1600"/>
              <a:t>只允许预设的节点进行记账，加入的节点都需要申请和身份验证，这种区块链技术实质上是在确保安全和效率的基础上进行的“部分去中心化”或“多中心化”的妥协。</a:t>
            </a:r>
            <a:endParaRPr lang="en-US" altLang="zh-CN" sz="1600"/>
          </a:p>
          <a:p>
            <a:r>
              <a:rPr lang="zh-CN" altLang="en-US" sz="1600"/>
              <a:t>而私有链已经成为了完全“中心化”的技术。</a:t>
            </a:r>
          </a:p>
          <a:p>
            <a:pPr marL="0" indent="0">
              <a:buNone/>
            </a:pPr>
            <a:endParaRPr lang="zh-CN" altLang="en-US" sz="1600"/>
          </a:p>
          <a:p>
            <a:endParaRPr lang="en-US" altLang="zh-CN"/>
          </a:p>
        </p:txBody>
      </p:sp>
      <p:grpSp>
        <p:nvGrpSpPr>
          <p:cNvPr id="10" name="Group 9">
            <a:extLst>
              <a:ext uri="{FF2B5EF4-FFF2-40B4-BE49-F238E27FC236}">
                <a16:creationId xmlns:a16="http://schemas.microsoft.com/office/drawing/2014/main" id="{F2765B1F-7849-451E-BD49-B613850F12E1}"/>
              </a:ext>
            </a:extLst>
          </p:cNvPr>
          <p:cNvGrpSpPr/>
          <p:nvPr/>
        </p:nvGrpSpPr>
        <p:grpSpPr>
          <a:xfrm>
            <a:off x="8488330" y="2550160"/>
            <a:ext cx="3452674" cy="1991633"/>
            <a:chOff x="4348744" y="4338535"/>
            <a:chExt cx="3091985" cy="1783574"/>
          </a:xfrm>
        </p:grpSpPr>
        <p:sp>
          <p:nvSpPr>
            <p:cNvPr id="4" name="Isosceles Triangle 3">
              <a:extLst>
                <a:ext uri="{FF2B5EF4-FFF2-40B4-BE49-F238E27FC236}">
                  <a16:creationId xmlns:a16="http://schemas.microsoft.com/office/drawing/2014/main" id="{A5AD7FC7-7622-4230-B671-2AD6EBB8C22A}"/>
                </a:ext>
              </a:extLst>
            </p:cNvPr>
            <p:cNvSpPr/>
            <p:nvPr/>
          </p:nvSpPr>
          <p:spPr>
            <a:xfrm>
              <a:off x="4902742" y="4372416"/>
              <a:ext cx="1984442" cy="1710726"/>
            </a:xfrm>
            <a:prstGeom prst="triangle">
              <a:avLst/>
            </a:prstGeom>
            <a:noFill/>
            <a:ln w="5715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TextBox 4">
              <a:extLst>
                <a:ext uri="{FF2B5EF4-FFF2-40B4-BE49-F238E27FC236}">
                  <a16:creationId xmlns:a16="http://schemas.microsoft.com/office/drawing/2014/main" id="{C05B3545-0281-44FD-B800-798B283CE4DB}"/>
                </a:ext>
              </a:extLst>
            </p:cNvPr>
            <p:cNvSpPr txBox="1"/>
            <p:nvPr/>
          </p:nvSpPr>
          <p:spPr>
            <a:xfrm>
              <a:off x="5340485" y="4338535"/>
              <a:ext cx="992248" cy="330749"/>
            </a:xfrm>
            <a:prstGeom prst="rect">
              <a:avLst/>
            </a:prstGeom>
            <a:noFill/>
          </p:spPr>
          <p:txBody>
            <a:bodyPr wrap="none" rtlCol="0">
              <a:spAutoFit/>
            </a:bodyPr>
            <a:lstStyle/>
            <a:p>
              <a:r>
                <a:rPr lang="zh-CN" altLang="en-US" b="1">
                  <a:solidFill>
                    <a:srgbClr val="FF6600"/>
                  </a:solidFill>
                </a:rPr>
                <a:t>可扩展性</a:t>
              </a:r>
            </a:p>
          </p:txBody>
        </p:sp>
        <p:sp>
          <p:nvSpPr>
            <p:cNvPr id="8" name="TextBox 7">
              <a:extLst>
                <a:ext uri="{FF2B5EF4-FFF2-40B4-BE49-F238E27FC236}">
                  <a16:creationId xmlns:a16="http://schemas.microsoft.com/office/drawing/2014/main" id="{9C736792-E6C8-4FD2-BE0B-7AF46E07D6A9}"/>
                </a:ext>
              </a:extLst>
            </p:cNvPr>
            <p:cNvSpPr txBox="1"/>
            <p:nvPr/>
          </p:nvSpPr>
          <p:spPr>
            <a:xfrm>
              <a:off x="4348744" y="5752777"/>
              <a:ext cx="877163" cy="369332"/>
            </a:xfrm>
            <a:prstGeom prst="rect">
              <a:avLst/>
            </a:prstGeom>
            <a:noFill/>
          </p:spPr>
          <p:txBody>
            <a:bodyPr wrap="none" rtlCol="0">
              <a:spAutoFit/>
            </a:bodyPr>
            <a:lstStyle/>
            <a:p>
              <a:r>
                <a:rPr lang="zh-CN" altLang="en-US" b="1">
                  <a:solidFill>
                    <a:srgbClr val="FF6600"/>
                  </a:solidFill>
                </a:rPr>
                <a:t>安全性</a:t>
              </a:r>
            </a:p>
          </p:txBody>
        </p:sp>
        <p:sp>
          <p:nvSpPr>
            <p:cNvPr id="9" name="TextBox 8">
              <a:extLst>
                <a:ext uri="{FF2B5EF4-FFF2-40B4-BE49-F238E27FC236}">
                  <a16:creationId xmlns:a16="http://schemas.microsoft.com/office/drawing/2014/main" id="{0F3127E2-B489-4367-91DB-807893E67DA0}"/>
                </a:ext>
              </a:extLst>
            </p:cNvPr>
            <p:cNvSpPr txBox="1"/>
            <p:nvPr/>
          </p:nvSpPr>
          <p:spPr>
            <a:xfrm>
              <a:off x="6448481" y="5733294"/>
              <a:ext cx="992248" cy="330749"/>
            </a:xfrm>
            <a:prstGeom prst="rect">
              <a:avLst/>
            </a:prstGeom>
            <a:noFill/>
          </p:spPr>
          <p:txBody>
            <a:bodyPr wrap="none" rtlCol="0">
              <a:spAutoFit/>
            </a:bodyPr>
            <a:lstStyle/>
            <a:p>
              <a:r>
                <a:rPr lang="zh-CN" altLang="en-US" b="1">
                  <a:solidFill>
                    <a:schemeClr val="tx1">
                      <a:lumMod val="85000"/>
                      <a:lumOff val="15000"/>
                    </a:schemeClr>
                  </a:solidFill>
                </a:rPr>
                <a:t>去中心化</a:t>
              </a:r>
            </a:p>
          </p:txBody>
        </p:sp>
      </p:grpSp>
    </p:spTree>
    <p:extLst>
      <p:ext uri="{BB962C8B-B14F-4D97-AF65-F5344CB8AC3E}">
        <p14:creationId xmlns:p14="http://schemas.microsoft.com/office/powerpoint/2010/main" val="1876153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41D7C9-BBF1-45DC-9F3A-715A20BD9F3C}"/>
              </a:ext>
            </a:extLst>
          </p:cNvPr>
          <p:cNvSpPr>
            <a:spLocks noGrp="1"/>
          </p:cNvSpPr>
          <p:nvPr>
            <p:ph type="title"/>
          </p:nvPr>
        </p:nvSpPr>
        <p:spPr/>
        <p:txBody>
          <a:bodyPr/>
          <a:lstStyle/>
          <a:p>
            <a:r>
              <a:rPr lang="zh-CN" altLang="en-US"/>
              <a:t>不可能三角模型</a:t>
            </a:r>
          </a:p>
        </p:txBody>
      </p:sp>
      <p:sp>
        <p:nvSpPr>
          <p:cNvPr id="3" name="Content Placeholder 2">
            <a:extLst>
              <a:ext uri="{FF2B5EF4-FFF2-40B4-BE49-F238E27FC236}">
                <a16:creationId xmlns:a16="http://schemas.microsoft.com/office/drawing/2014/main" id="{2F6947C5-143C-4975-83A6-0A5D33794E12}"/>
              </a:ext>
            </a:extLst>
          </p:cNvPr>
          <p:cNvSpPr>
            <a:spLocks noGrp="1"/>
          </p:cNvSpPr>
          <p:nvPr>
            <p:ph idx="1"/>
          </p:nvPr>
        </p:nvSpPr>
        <p:spPr>
          <a:xfrm>
            <a:off x="409575" y="989022"/>
            <a:ext cx="7708265" cy="5533697"/>
          </a:xfrm>
        </p:spPr>
        <p:txBody>
          <a:bodyPr>
            <a:normAutofit/>
          </a:bodyPr>
          <a:lstStyle/>
          <a:p>
            <a:pPr marL="0" indent="0">
              <a:buNone/>
            </a:pPr>
            <a:r>
              <a:rPr lang="zh-CN" altLang="en-US" b="1"/>
              <a:t>追求“可扩展性”与“去中心化”则需要牺牲“安全”</a:t>
            </a:r>
          </a:p>
          <a:p>
            <a:r>
              <a:rPr lang="zh-CN" altLang="en-US" sz="1600" b="1"/>
              <a:t>以太坊的区块分片化存储的方案</a:t>
            </a:r>
            <a:r>
              <a:rPr lang="zh-CN" altLang="en-US" sz="1600"/>
              <a:t>：当前比特币中，每个节点存储的是记录全集。比特币以太坊使用分布式存储的方式，每个节点只储存某个子集。这样结合提升出块效率，并同比降低出块奖励，就可以极大提升系统的承载能力，并且不会对节点存储和网络传输带来过大的压力。</a:t>
            </a:r>
            <a:endParaRPr lang="en-US" altLang="zh-CN" sz="1600"/>
          </a:p>
          <a:p>
            <a:r>
              <a:rPr lang="zh-CN" altLang="en-US" sz="1600"/>
              <a:t>以太坊的分片其实相当于同构的半独立的多链，世界状态是共享的，但是交易历史是分开的。这种分散存储、计算的策略，不做全网共识，安全性难以保证。</a:t>
            </a:r>
          </a:p>
          <a:p>
            <a:endParaRPr lang="zh-CN" altLang="en-US" sz="1600"/>
          </a:p>
          <a:p>
            <a:endParaRPr lang="zh-CN" altLang="en-US" sz="1600"/>
          </a:p>
          <a:p>
            <a:endParaRPr lang="en-US" altLang="zh-CN"/>
          </a:p>
        </p:txBody>
      </p:sp>
      <p:grpSp>
        <p:nvGrpSpPr>
          <p:cNvPr id="10" name="Group 9">
            <a:extLst>
              <a:ext uri="{FF2B5EF4-FFF2-40B4-BE49-F238E27FC236}">
                <a16:creationId xmlns:a16="http://schemas.microsoft.com/office/drawing/2014/main" id="{F2765B1F-7849-451E-BD49-B613850F12E1}"/>
              </a:ext>
            </a:extLst>
          </p:cNvPr>
          <p:cNvGrpSpPr/>
          <p:nvPr/>
        </p:nvGrpSpPr>
        <p:grpSpPr>
          <a:xfrm>
            <a:off x="8488330" y="2550160"/>
            <a:ext cx="3452674" cy="1948549"/>
            <a:chOff x="4348744" y="4338535"/>
            <a:chExt cx="3091985" cy="1744991"/>
          </a:xfrm>
        </p:grpSpPr>
        <p:sp>
          <p:nvSpPr>
            <p:cNvPr id="4" name="Isosceles Triangle 3">
              <a:extLst>
                <a:ext uri="{FF2B5EF4-FFF2-40B4-BE49-F238E27FC236}">
                  <a16:creationId xmlns:a16="http://schemas.microsoft.com/office/drawing/2014/main" id="{A5AD7FC7-7622-4230-B671-2AD6EBB8C22A}"/>
                </a:ext>
              </a:extLst>
            </p:cNvPr>
            <p:cNvSpPr/>
            <p:nvPr/>
          </p:nvSpPr>
          <p:spPr>
            <a:xfrm>
              <a:off x="4902742" y="4372416"/>
              <a:ext cx="1984442" cy="1710726"/>
            </a:xfrm>
            <a:prstGeom prst="triangle">
              <a:avLst/>
            </a:prstGeom>
            <a:noFill/>
            <a:ln w="5715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TextBox 4">
              <a:extLst>
                <a:ext uri="{FF2B5EF4-FFF2-40B4-BE49-F238E27FC236}">
                  <a16:creationId xmlns:a16="http://schemas.microsoft.com/office/drawing/2014/main" id="{C05B3545-0281-44FD-B800-798B283CE4DB}"/>
                </a:ext>
              </a:extLst>
            </p:cNvPr>
            <p:cNvSpPr txBox="1"/>
            <p:nvPr/>
          </p:nvSpPr>
          <p:spPr>
            <a:xfrm>
              <a:off x="5340485" y="4338535"/>
              <a:ext cx="992248" cy="330749"/>
            </a:xfrm>
            <a:prstGeom prst="rect">
              <a:avLst/>
            </a:prstGeom>
            <a:noFill/>
          </p:spPr>
          <p:txBody>
            <a:bodyPr wrap="none" rtlCol="0">
              <a:spAutoFit/>
            </a:bodyPr>
            <a:lstStyle/>
            <a:p>
              <a:r>
                <a:rPr lang="zh-CN" altLang="en-US" b="1">
                  <a:solidFill>
                    <a:srgbClr val="FF6600"/>
                  </a:solidFill>
                </a:rPr>
                <a:t>可扩展性</a:t>
              </a:r>
            </a:p>
          </p:txBody>
        </p:sp>
        <p:sp>
          <p:nvSpPr>
            <p:cNvPr id="8" name="TextBox 7">
              <a:extLst>
                <a:ext uri="{FF2B5EF4-FFF2-40B4-BE49-F238E27FC236}">
                  <a16:creationId xmlns:a16="http://schemas.microsoft.com/office/drawing/2014/main" id="{9C736792-E6C8-4FD2-BE0B-7AF46E07D6A9}"/>
                </a:ext>
              </a:extLst>
            </p:cNvPr>
            <p:cNvSpPr txBox="1"/>
            <p:nvPr/>
          </p:nvSpPr>
          <p:spPr>
            <a:xfrm>
              <a:off x="4348744" y="5752777"/>
              <a:ext cx="785529" cy="330749"/>
            </a:xfrm>
            <a:prstGeom prst="rect">
              <a:avLst/>
            </a:prstGeom>
            <a:noFill/>
          </p:spPr>
          <p:txBody>
            <a:bodyPr wrap="none" rtlCol="0">
              <a:spAutoFit/>
            </a:bodyPr>
            <a:lstStyle/>
            <a:p>
              <a:r>
                <a:rPr lang="zh-CN" altLang="en-US" b="1">
                  <a:solidFill>
                    <a:schemeClr val="tx1">
                      <a:lumMod val="85000"/>
                      <a:lumOff val="15000"/>
                    </a:schemeClr>
                  </a:solidFill>
                </a:rPr>
                <a:t>安全性</a:t>
              </a:r>
            </a:p>
          </p:txBody>
        </p:sp>
        <p:sp>
          <p:nvSpPr>
            <p:cNvPr id="9" name="TextBox 8">
              <a:extLst>
                <a:ext uri="{FF2B5EF4-FFF2-40B4-BE49-F238E27FC236}">
                  <a16:creationId xmlns:a16="http://schemas.microsoft.com/office/drawing/2014/main" id="{0F3127E2-B489-4367-91DB-807893E67DA0}"/>
                </a:ext>
              </a:extLst>
            </p:cNvPr>
            <p:cNvSpPr txBox="1"/>
            <p:nvPr/>
          </p:nvSpPr>
          <p:spPr>
            <a:xfrm>
              <a:off x="6448481" y="5733294"/>
              <a:ext cx="992248" cy="330749"/>
            </a:xfrm>
            <a:prstGeom prst="rect">
              <a:avLst/>
            </a:prstGeom>
            <a:noFill/>
          </p:spPr>
          <p:txBody>
            <a:bodyPr wrap="none" rtlCol="0">
              <a:spAutoFit/>
            </a:bodyPr>
            <a:lstStyle/>
            <a:p>
              <a:r>
                <a:rPr lang="zh-CN" altLang="en-US" b="1">
                  <a:solidFill>
                    <a:srgbClr val="FF6600"/>
                  </a:solidFill>
                </a:rPr>
                <a:t>去中心化</a:t>
              </a:r>
            </a:p>
          </p:txBody>
        </p:sp>
      </p:grpSp>
    </p:spTree>
    <p:extLst>
      <p:ext uri="{BB962C8B-B14F-4D97-AF65-F5344CB8AC3E}">
        <p14:creationId xmlns:p14="http://schemas.microsoft.com/office/powerpoint/2010/main" val="20835724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iṣlîḍé"/>
        <p:cNvGrpSpPr/>
        <p:nvPr/>
      </p:nvGrpSpPr>
      <p:grpSpPr>
        <a:xfrm>
          <a:off x="0" y="0"/>
          <a:ext cx="0" cy="0"/>
          <a:chOff x="0" y="0"/>
          <a:chExt cx="0" cy="0"/>
        </a:xfrm>
      </p:grpSpPr>
      <p:sp>
        <p:nvSpPr>
          <p:cNvPr id="5" name="îsľiḓé"/>
          <p:cNvSpPr>
            <a:spLocks noGrp="1"/>
          </p:cNvSpPr>
          <p:nvPr>
            <p:ph type="title"/>
          </p:nvPr>
        </p:nvSpPr>
        <p:spPr/>
        <p:txBody>
          <a:bodyPr/>
          <a:lstStyle/>
          <a:p>
            <a:r>
              <a:rPr lang="zh-CN" altLang="en-US">
                <a:solidFill>
                  <a:schemeClr val="accent1"/>
                </a:solidFill>
              </a:rPr>
              <a:t>补充知识点：公链、联盟链、私链等</a:t>
            </a:r>
            <a:endParaRPr lang="zh-CN" altLang="en-US" dirty="0">
              <a:solidFill>
                <a:schemeClr val="accent1"/>
              </a:solidFill>
            </a:endParaRPr>
          </a:p>
        </p:txBody>
      </p:sp>
      <p:sp>
        <p:nvSpPr>
          <p:cNvPr id="9" name="ïŝľîḓe">
            <a:extLst>
              <a:ext uri="{FF2B5EF4-FFF2-40B4-BE49-F238E27FC236}">
                <a16:creationId xmlns:a16="http://schemas.microsoft.com/office/drawing/2014/main" id="{04F69230-F3A6-4586-9371-A858F4763E9F}"/>
              </a:ext>
            </a:extLst>
          </p:cNvPr>
          <p:cNvSpPr txBox="1"/>
          <p:nvPr/>
        </p:nvSpPr>
        <p:spPr>
          <a:xfrm>
            <a:off x="753604" y="1790699"/>
            <a:ext cx="1023516" cy="889909"/>
          </a:xfrm>
          <a:prstGeom prst="rect">
            <a:avLst/>
          </a:prstGeom>
          <a:noFill/>
          <a:ln w="117475">
            <a:noFill/>
          </a:ln>
        </p:spPr>
        <p:txBody>
          <a:bodyPr wrap="none" rtlCol="0">
            <a:prstTxWarp prst="textPlain">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100" normalizeH="0" baseline="0" noProof="0">
                <a:ln>
                  <a:noFill/>
                </a:ln>
                <a:solidFill>
                  <a:srgbClr val="3E81C3"/>
                </a:solidFill>
                <a:effectLst/>
                <a:uLnTx/>
                <a:uFillTx/>
                <a:latin typeface="Impact" panose="020B0806030902050204" pitchFamily="34" charset="0"/>
                <a:ea typeface="微软雅黑"/>
                <a:cs typeface="Arial" panose="020B0604020202020204" pitchFamily="34" charset="0"/>
              </a:rPr>
              <a:t>/</a:t>
            </a:r>
            <a:r>
              <a:rPr kumimoji="0" lang="en-US" altLang="zh-CN" sz="100" b="0" i="0" u="none" strike="noStrike" kern="1200" cap="none" spc="100" normalizeH="0" baseline="0" noProof="0">
                <a:ln>
                  <a:noFill/>
                </a:ln>
                <a:solidFill>
                  <a:srgbClr val="3E81C3"/>
                </a:solidFill>
                <a:effectLst/>
                <a:uLnTx/>
                <a:uFillTx/>
                <a:latin typeface="Impact" panose="020B0806030902050204" pitchFamily="34" charset="0"/>
                <a:ea typeface="微软雅黑"/>
                <a:cs typeface="Arial" panose="020B0604020202020204" pitchFamily="34" charset="0"/>
              </a:rPr>
              <a:t> </a:t>
            </a:r>
            <a:r>
              <a:rPr kumimoji="0" lang="en-US" altLang="zh-CN" sz="1800" b="0" i="0" u="none" strike="noStrike" kern="1200" cap="none" spc="100" normalizeH="0" baseline="0" noProof="0">
                <a:ln>
                  <a:noFill/>
                </a:ln>
                <a:solidFill>
                  <a:srgbClr val="3E81C3"/>
                </a:solidFill>
                <a:effectLst/>
                <a:uLnTx/>
                <a:uFillTx/>
                <a:latin typeface="Impact" panose="020B0806030902050204" pitchFamily="34" charset="0"/>
                <a:ea typeface="微软雅黑"/>
                <a:cs typeface="Arial" panose="020B0604020202020204" pitchFamily="34" charset="0"/>
              </a:rPr>
              <a:t>09</a:t>
            </a:r>
            <a:endParaRPr kumimoji="0" lang="zh-CN" altLang="en-US" sz="1800" b="0" i="0" u="none" strike="noStrike" kern="1200" cap="none" spc="100" normalizeH="0" baseline="0" noProof="0" dirty="0">
              <a:ln>
                <a:noFill/>
              </a:ln>
              <a:solidFill>
                <a:srgbClr val="3E81C3"/>
              </a:solidFill>
              <a:effectLst/>
              <a:uLnTx/>
              <a:uFillTx/>
              <a:latin typeface="Impact" panose="020B0806030902050204" pitchFamily="34" charset="0"/>
              <a:ea typeface="微软雅黑"/>
              <a:cs typeface="Arial" panose="020B0604020202020204" pitchFamily="34" charset="0"/>
            </a:endParaRPr>
          </a:p>
        </p:txBody>
      </p:sp>
    </p:spTree>
    <p:custDataLst>
      <p:tags r:id="rId2"/>
    </p:custDataLst>
    <p:extLst>
      <p:ext uri="{BB962C8B-B14F-4D97-AF65-F5344CB8AC3E}">
        <p14:creationId xmlns:p14="http://schemas.microsoft.com/office/powerpoint/2010/main" val="169115699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2516F7-EC05-4577-8AE4-5D917D374897}"/>
              </a:ext>
            </a:extLst>
          </p:cNvPr>
          <p:cNvSpPr>
            <a:spLocks noGrp="1"/>
          </p:cNvSpPr>
          <p:nvPr>
            <p:ph type="title"/>
          </p:nvPr>
        </p:nvSpPr>
        <p:spPr/>
        <p:txBody>
          <a:bodyPr/>
          <a:lstStyle/>
          <a:p>
            <a:r>
              <a:rPr lang="zh-CN" altLang="en-US"/>
              <a:t>公链、联盟链、私链</a:t>
            </a:r>
          </a:p>
        </p:txBody>
      </p:sp>
      <p:sp>
        <p:nvSpPr>
          <p:cNvPr id="6" name="TextBox 5">
            <a:extLst>
              <a:ext uri="{FF2B5EF4-FFF2-40B4-BE49-F238E27FC236}">
                <a16:creationId xmlns:a16="http://schemas.microsoft.com/office/drawing/2014/main" id="{ECDA1775-0554-4AEF-B548-836C3C84CE6F}"/>
              </a:ext>
            </a:extLst>
          </p:cNvPr>
          <p:cNvSpPr txBox="1"/>
          <p:nvPr/>
        </p:nvSpPr>
        <p:spPr>
          <a:xfrm>
            <a:off x="561975" y="1405064"/>
            <a:ext cx="8324850" cy="458459"/>
          </a:xfrm>
          <a:prstGeom prst="rect">
            <a:avLst/>
          </a:prstGeom>
          <a:noFill/>
        </p:spPr>
        <p:txBody>
          <a:bodyPr wrap="square" rtlCol="0">
            <a:spAutoFit/>
          </a:bodyPr>
          <a:lstStyle/>
          <a:p>
            <a:pPr>
              <a:lnSpc>
                <a:spcPct val="150000"/>
              </a:lnSpc>
            </a:pPr>
            <a:r>
              <a:rPr lang="zh-CN" altLang="en-US" b="1"/>
              <a:t>公链：</a:t>
            </a:r>
            <a:r>
              <a:rPr lang="zh-CN" altLang="en-US"/>
              <a:t>所有人均可参与记账，典型例子：比特币</a:t>
            </a:r>
          </a:p>
        </p:txBody>
      </p:sp>
      <p:sp>
        <p:nvSpPr>
          <p:cNvPr id="8" name="TextBox 5">
            <a:extLst>
              <a:ext uri="{FF2B5EF4-FFF2-40B4-BE49-F238E27FC236}">
                <a16:creationId xmlns:a16="http://schemas.microsoft.com/office/drawing/2014/main" id="{054E6954-1922-4DE1-8059-5AE0A801EB4B}"/>
              </a:ext>
            </a:extLst>
          </p:cNvPr>
          <p:cNvSpPr txBox="1"/>
          <p:nvPr/>
        </p:nvSpPr>
        <p:spPr>
          <a:xfrm>
            <a:off x="561974" y="2635516"/>
            <a:ext cx="9798177" cy="458459"/>
          </a:xfrm>
          <a:prstGeom prst="rect">
            <a:avLst/>
          </a:prstGeom>
          <a:noFill/>
        </p:spPr>
        <p:txBody>
          <a:bodyPr wrap="square" rtlCol="0">
            <a:spAutoFit/>
          </a:bodyPr>
          <a:lstStyle/>
          <a:p>
            <a:pPr>
              <a:lnSpc>
                <a:spcPct val="150000"/>
              </a:lnSpc>
            </a:pPr>
            <a:r>
              <a:rPr lang="zh-CN" altLang="en-US" b="1"/>
              <a:t>联盟链：</a:t>
            </a:r>
            <a:r>
              <a:rPr lang="zh-CN" altLang="en-US"/>
              <a:t>部分机构或者参与方参与记账，典型例子：银行和监管机构组织联盟链</a:t>
            </a:r>
          </a:p>
        </p:txBody>
      </p:sp>
      <p:sp>
        <p:nvSpPr>
          <p:cNvPr id="9" name="TextBox 5">
            <a:extLst>
              <a:ext uri="{FF2B5EF4-FFF2-40B4-BE49-F238E27FC236}">
                <a16:creationId xmlns:a16="http://schemas.microsoft.com/office/drawing/2014/main" id="{8AD9ED34-1F24-4E65-B637-A7A76080D714}"/>
              </a:ext>
            </a:extLst>
          </p:cNvPr>
          <p:cNvSpPr txBox="1"/>
          <p:nvPr/>
        </p:nvSpPr>
        <p:spPr>
          <a:xfrm>
            <a:off x="561975" y="3865968"/>
            <a:ext cx="9798176" cy="458459"/>
          </a:xfrm>
          <a:prstGeom prst="rect">
            <a:avLst/>
          </a:prstGeom>
          <a:noFill/>
        </p:spPr>
        <p:txBody>
          <a:bodyPr wrap="square" rtlCol="0">
            <a:spAutoFit/>
          </a:bodyPr>
          <a:lstStyle/>
          <a:p>
            <a:pPr>
              <a:lnSpc>
                <a:spcPct val="150000"/>
              </a:lnSpc>
            </a:pPr>
            <a:r>
              <a:rPr lang="zh-CN" altLang="en-US" b="1"/>
              <a:t>私链：</a:t>
            </a:r>
            <a:r>
              <a:rPr lang="zh-CN" altLang="en-US"/>
              <a:t>只有一方参与记账，典型例子：公司的数据库，采取了一点区块链链状结构</a:t>
            </a:r>
          </a:p>
        </p:txBody>
      </p:sp>
      <p:sp>
        <p:nvSpPr>
          <p:cNvPr id="10" name="文本框 9">
            <a:extLst>
              <a:ext uri="{FF2B5EF4-FFF2-40B4-BE49-F238E27FC236}">
                <a16:creationId xmlns:a16="http://schemas.microsoft.com/office/drawing/2014/main" id="{177276B3-0BEB-4088-8DB8-8B0C184C4516}"/>
              </a:ext>
            </a:extLst>
          </p:cNvPr>
          <p:cNvSpPr txBox="1"/>
          <p:nvPr/>
        </p:nvSpPr>
        <p:spPr>
          <a:xfrm>
            <a:off x="2194932" y="4991271"/>
            <a:ext cx="7802136" cy="1477328"/>
          </a:xfrm>
          <a:prstGeom prst="rect">
            <a:avLst/>
          </a:prstGeom>
          <a:noFill/>
        </p:spPr>
        <p:txBody>
          <a:bodyPr wrap="none" rtlCol="0">
            <a:spAutoFit/>
          </a:bodyPr>
          <a:lstStyle/>
          <a:p>
            <a:pPr algn="ctr"/>
            <a:r>
              <a:rPr lang="zh-CN" altLang="en-US"/>
              <a:t>公链是最原始的区块链想法，联盟链和私链其实有点“伪”区块链的概念；</a:t>
            </a:r>
            <a:endParaRPr lang="en-US" altLang="zh-CN"/>
          </a:p>
          <a:p>
            <a:pPr algn="ctr"/>
            <a:endParaRPr lang="en-US" altLang="zh-CN"/>
          </a:p>
          <a:p>
            <a:pPr algn="ctr"/>
            <a:r>
              <a:rPr lang="zh-CN" altLang="en-US"/>
              <a:t>不过考虑到一些监管要求，</a:t>
            </a:r>
            <a:r>
              <a:rPr lang="zh-CN" altLang="en-US" b="1"/>
              <a:t>联盟链反而比公链更容易推广</a:t>
            </a:r>
            <a:r>
              <a:rPr lang="zh-CN" altLang="en-US"/>
              <a:t>；</a:t>
            </a:r>
            <a:endParaRPr lang="en-US" altLang="zh-CN"/>
          </a:p>
          <a:p>
            <a:pPr algn="ctr"/>
            <a:endParaRPr lang="en-US" altLang="zh-CN"/>
          </a:p>
          <a:p>
            <a:pPr algn="ctr"/>
            <a:r>
              <a:rPr lang="zh-CN" altLang="en-US"/>
              <a:t>私链主要服务于企业内部，其实几乎不能算区块链了，简单了解即可。</a:t>
            </a:r>
          </a:p>
        </p:txBody>
      </p:sp>
    </p:spTree>
    <p:extLst>
      <p:ext uri="{BB962C8B-B14F-4D97-AF65-F5344CB8AC3E}">
        <p14:creationId xmlns:p14="http://schemas.microsoft.com/office/powerpoint/2010/main" val="200497137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2516F7-EC05-4577-8AE4-5D917D374897}"/>
              </a:ext>
            </a:extLst>
          </p:cNvPr>
          <p:cNvSpPr>
            <a:spLocks noGrp="1"/>
          </p:cNvSpPr>
          <p:nvPr>
            <p:ph type="title"/>
          </p:nvPr>
        </p:nvSpPr>
        <p:spPr/>
        <p:txBody>
          <a:bodyPr/>
          <a:lstStyle/>
          <a:p>
            <a:r>
              <a:rPr lang="zh-CN" altLang="en-US"/>
              <a:t>节点与节点间的信息传播：</a:t>
            </a:r>
            <a:r>
              <a:rPr lang="en-US" altLang="zh-CN"/>
              <a:t>P2P</a:t>
            </a:r>
            <a:r>
              <a:rPr lang="zh-CN" altLang="en-US"/>
              <a:t>网络</a:t>
            </a:r>
          </a:p>
        </p:txBody>
      </p:sp>
      <p:pic>
        <p:nvPicPr>
          <p:cNvPr id="5" name="Content Placeholder 4">
            <a:extLst>
              <a:ext uri="{FF2B5EF4-FFF2-40B4-BE49-F238E27FC236}">
                <a16:creationId xmlns:a16="http://schemas.microsoft.com/office/drawing/2014/main" id="{50CE7E6C-5E37-4A61-989A-8793951E26F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048904" y="1457325"/>
            <a:ext cx="3873381" cy="3200400"/>
          </a:xfrm>
        </p:spPr>
      </p:pic>
      <p:sp>
        <p:nvSpPr>
          <p:cNvPr id="6" name="TextBox 5">
            <a:extLst>
              <a:ext uri="{FF2B5EF4-FFF2-40B4-BE49-F238E27FC236}">
                <a16:creationId xmlns:a16="http://schemas.microsoft.com/office/drawing/2014/main" id="{ECDA1775-0554-4AEF-B548-836C3C84CE6F}"/>
              </a:ext>
            </a:extLst>
          </p:cNvPr>
          <p:cNvSpPr txBox="1"/>
          <p:nvPr/>
        </p:nvSpPr>
        <p:spPr>
          <a:xfrm>
            <a:off x="1933575" y="4989512"/>
            <a:ext cx="8324850" cy="784830"/>
          </a:xfrm>
          <a:prstGeom prst="rect">
            <a:avLst/>
          </a:prstGeom>
          <a:noFill/>
        </p:spPr>
        <p:txBody>
          <a:bodyPr wrap="square" rtlCol="0">
            <a:spAutoFit/>
          </a:bodyPr>
          <a:lstStyle/>
          <a:p>
            <a:pPr algn="ctr">
              <a:lnSpc>
                <a:spcPct val="150000"/>
              </a:lnSpc>
            </a:pPr>
            <a:r>
              <a:rPr lang="zh-CN" altLang="en-US"/>
              <a:t>比特币的验证和信息同步过程中，都会涉及一个概念：“</a:t>
            </a:r>
            <a:r>
              <a:rPr lang="zh-CN" altLang="en-US" b="1">
                <a:solidFill>
                  <a:schemeClr val="accent1">
                    <a:lumMod val="75000"/>
                  </a:schemeClr>
                </a:solidFill>
              </a:rPr>
              <a:t>广播</a:t>
            </a:r>
            <a:r>
              <a:rPr lang="zh-CN" altLang="en-US"/>
              <a:t>”</a:t>
            </a:r>
            <a:endParaRPr lang="en-US" altLang="zh-CN"/>
          </a:p>
          <a:p>
            <a:pPr algn="ctr"/>
            <a:r>
              <a:rPr lang="zh-CN" altLang="en-US"/>
              <a:t>广播主要就是采用了</a:t>
            </a:r>
            <a:r>
              <a:rPr lang="en-US" altLang="zh-CN"/>
              <a:t>P2P</a:t>
            </a:r>
            <a:r>
              <a:rPr lang="zh-CN" altLang="en-US"/>
              <a:t>网路传播，传播动态可参考上图。</a:t>
            </a:r>
          </a:p>
        </p:txBody>
      </p:sp>
      <p:sp>
        <p:nvSpPr>
          <p:cNvPr id="3" name="TextBox 2">
            <a:extLst>
              <a:ext uri="{FF2B5EF4-FFF2-40B4-BE49-F238E27FC236}">
                <a16:creationId xmlns:a16="http://schemas.microsoft.com/office/drawing/2014/main" id="{2FCC6E9A-C2B3-4857-B249-787B6D6707F8}"/>
              </a:ext>
            </a:extLst>
          </p:cNvPr>
          <p:cNvSpPr txBox="1"/>
          <p:nvPr/>
        </p:nvSpPr>
        <p:spPr>
          <a:xfrm>
            <a:off x="10564427" y="6276513"/>
            <a:ext cx="1590885" cy="369332"/>
          </a:xfrm>
          <a:prstGeom prst="rect">
            <a:avLst/>
          </a:prstGeom>
          <a:noFill/>
        </p:spPr>
        <p:txBody>
          <a:bodyPr wrap="none" rtlCol="0">
            <a:spAutoFit/>
          </a:bodyPr>
          <a:lstStyle/>
          <a:p>
            <a:r>
              <a:rPr lang="en-US" altLang="zh-CN" b="1">
                <a:hlinkClick r:id="rId3" action="ppaction://hlinksldjump"/>
              </a:rPr>
              <a:t>【</a:t>
            </a:r>
            <a:r>
              <a:rPr lang="zh-CN" altLang="en-US" b="1">
                <a:hlinkClick r:id="rId3" action="ppaction://hlinksldjump"/>
              </a:rPr>
              <a:t>回到上页</a:t>
            </a:r>
            <a:r>
              <a:rPr lang="en-US" altLang="zh-CN" b="1">
                <a:hlinkClick r:id="rId3" action="ppaction://hlinksldjump"/>
              </a:rPr>
              <a:t>】</a:t>
            </a:r>
            <a:endParaRPr lang="zh-CN" altLang="en-US" b="1"/>
          </a:p>
        </p:txBody>
      </p:sp>
    </p:spTree>
    <p:extLst>
      <p:ext uri="{BB962C8B-B14F-4D97-AF65-F5344CB8AC3E}">
        <p14:creationId xmlns:p14="http://schemas.microsoft.com/office/powerpoint/2010/main" val="74027019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4F32FF-25AC-41E1-8090-A46B754D7393}"/>
              </a:ext>
            </a:extLst>
          </p:cNvPr>
          <p:cNvSpPr>
            <a:spLocks noGrp="1"/>
          </p:cNvSpPr>
          <p:nvPr>
            <p:ph type="title"/>
          </p:nvPr>
        </p:nvSpPr>
        <p:spPr/>
        <p:txBody>
          <a:bodyPr/>
          <a:lstStyle/>
          <a:p>
            <a:r>
              <a:rPr lang="zh-CN" altLang="en-US"/>
              <a:t>时间戳（可以理解为时间信息）</a:t>
            </a:r>
          </a:p>
        </p:txBody>
      </p:sp>
      <p:sp>
        <p:nvSpPr>
          <p:cNvPr id="3" name="Content Placeholder 2">
            <a:extLst>
              <a:ext uri="{FF2B5EF4-FFF2-40B4-BE49-F238E27FC236}">
                <a16:creationId xmlns:a16="http://schemas.microsoft.com/office/drawing/2014/main" id="{EE9BE291-7A28-4BDD-982D-AE74F1A17F63}"/>
              </a:ext>
            </a:extLst>
          </p:cNvPr>
          <p:cNvSpPr>
            <a:spLocks noGrp="1"/>
          </p:cNvSpPr>
          <p:nvPr>
            <p:ph idx="1"/>
          </p:nvPr>
        </p:nvSpPr>
        <p:spPr/>
        <p:txBody>
          <a:bodyPr/>
          <a:lstStyle/>
          <a:p>
            <a:r>
              <a:rPr lang="zh-CN" altLang="en-US"/>
              <a:t>区块链中的时间戳从区块生成的一刻起就存在于区块之中，它对应的是每一次交易记录的认证，证明交易记录的真实性。</a:t>
            </a:r>
            <a:endParaRPr lang="en-US" altLang="zh-CN"/>
          </a:p>
          <a:p>
            <a:endParaRPr lang="en-US" altLang="zh-CN"/>
          </a:p>
          <a:p>
            <a:r>
              <a:rPr lang="zh-CN" altLang="en-US"/>
              <a:t>时间戳是直接写在区块链中的，而区块链中已经生成的区块不可篡改。</a:t>
            </a:r>
            <a:endParaRPr lang="en-US" altLang="zh-CN"/>
          </a:p>
          <a:p>
            <a:r>
              <a:rPr lang="zh-CN" altLang="en-US"/>
              <a:t>每一个时间戳也会将前一个时间戳也纳入其哈希值中，这一过程不断重复，依次相连，最后会生成一个完整的链条。</a:t>
            </a:r>
            <a:endParaRPr lang="en-US" altLang="zh-CN"/>
          </a:p>
          <a:p>
            <a:endParaRPr lang="zh-CN" altLang="en-US"/>
          </a:p>
        </p:txBody>
      </p:sp>
      <p:sp>
        <p:nvSpPr>
          <p:cNvPr id="4" name="TextBox 3">
            <a:extLst>
              <a:ext uri="{FF2B5EF4-FFF2-40B4-BE49-F238E27FC236}">
                <a16:creationId xmlns:a16="http://schemas.microsoft.com/office/drawing/2014/main" id="{D6DEB0FB-5A44-4F09-9BBB-FA800C8399BD}"/>
              </a:ext>
            </a:extLst>
          </p:cNvPr>
          <p:cNvSpPr txBox="1"/>
          <p:nvPr/>
        </p:nvSpPr>
        <p:spPr>
          <a:xfrm>
            <a:off x="10564427" y="6276513"/>
            <a:ext cx="1569660" cy="369332"/>
          </a:xfrm>
          <a:prstGeom prst="rect">
            <a:avLst/>
          </a:prstGeom>
          <a:noFill/>
        </p:spPr>
        <p:txBody>
          <a:bodyPr wrap="none" rtlCol="0">
            <a:spAutoFit/>
          </a:bodyPr>
          <a:lstStyle/>
          <a:p>
            <a:r>
              <a:rPr lang="en-US" altLang="zh-CN" b="1">
                <a:hlinkClick r:id="rId2" action="ppaction://hlinksldjump"/>
              </a:rPr>
              <a:t>【</a:t>
            </a:r>
            <a:r>
              <a:rPr lang="zh-CN" altLang="en-US" b="1">
                <a:hlinkClick r:id="rId2" action="ppaction://hlinksldjump"/>
              </a:rPr>
              <a:t>回到上页</a:t>
            </a:r>
            <a:r>
              <a:rPr lang="en-US" altLang="zh-CN" b="1">
                <a:hlinkClick r:id="rId2" action="ppaction://hlinksldjump"/>
              </a:rPr>
              <a:t>】</a:t>
            </a:r>
            <a:endParaRPr lang="zh-CN" altLang="en-US" b="1"/>
          </a:p>
        </p:txBody>
      </p:sp>
      <p:pic>
        <p:nvPicPr>
          <p:cNvPr id="6" name="图片 5">
            <a:extLst>
              <a:ext uri="{FF2B5EF4-FFF2-40B4-BE49-F238E27FC236}">
                <a16:creationId xmlns:a16="http://schemas.microsoft.com/office/drawing/2014/main" id="{2E7D7CD0-B107-451E-A07C-90B6D0389911}"/>
              </a:ext>
            </a:extLst>
          </p:cNvPr>
          <p:cNvPicPr>
            <a:picLocks noChangeAspect="1"/>
          </p:cNvPicPr>
          <p:nvPr/>
        </p:nvPicPr>
        <p:blipFill>
          <a:blip r:embed="rId3"/>
          <a:stretch>
            <a:fillRect/>
          </a:stretch>
        </p:blipFill>
        <p:spPr>
          <a:xfrm>
            <a:off x="2779777" y="3340685"/>
            <a:ext cx="5916168" cy="3464921"/>
          </a:xfrm>
          <a:prstGeom prst="rect">
            <a:avLst/>
          </a:prstGeom>
        </p:spPr>
      </p:pic>
    </p:spTree>
    <p:extLst>
      <p:ext uri="{BB962C8B-B14F-4D97-AF65-F5344CB8AC3E}">
        <p14:creationId xmlns:p14="http://schemas.microsoft.com/office/powerpoint/2010/main" val="194995449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D77FCC-42A1-4FBC-9984-1ADAC3F260C5}"/>
              </a:ext>
            </a:extLst>
          </p:cNvPr>
          <p:cNvSpPr>
            <a:spLocks noGrp="1"/>
          </p:cNvSpPr>
          <p:nvPr>
            <p:ph type="title"/>
          </p:nvPr>
        </p:nvSpPr>
        <p:spPr/>
        <p:txBody>
          <a:bodyPr/>
          <a:lstStyle/>
          <a:p>
            <a:r>
              <a:rPr lang="en-US" altLang="zh-CN"/>
              <a:t>Merkle</a:t>
            </a:r>
            <a:r>
              <a:rPr lang="zh-CN" altLang="en-US"/>
              <a:t>树</a:t>
            </a:r>
          </a:p>
        </p:txBody>
      </p:sp>
      <p:sp>
        <p:nvSpPr>
          <p:cNvPr id="3" name="Content Placeholder 2">
            <a:extLst>
              <a:ext uri="{FF2B5EF4-FFF2-40B4-BE49-F238E27FC236}">
                <a16:creationId xmlns:a16="http://schemas.microsoft.com/office/drawing/2014/main" id="{25D9EA30-C1C2-49C8-81F1-F05335EFD22E}"/>
              </a:ext>
            </a:extLst>
          </p:cNvPr>
          <p:cNvSpPr>
            <a:spLocks noGrp="1"/>
          </p:cNvSpPr>
          <p:nvPr>
            <p:ph idx="1"/>
          </p:nvPr>
        </p:nvSpPr>
        <p:spPr/>
        <p:txBody>
          <a:bodyPr/>
          <a:lstStyle/>
          <a:p>
            <a:r>
              <a:rPr lang="zh-CN" altLang="en-US"/>
              <a:t>区块链利用</a:t>
            </a:r>
            <a:r>
              <a:rPr lang="en-US" altLang="zh-CN"/>
              <a:t>Merkle</a:t>
            </a:r>
            <a:r>
              <a:rPr lang="zh-CN" altLang="en-US"/>
              <a:t>树的数据结构存放所有叶子节点的值，并综合叶子节点生成一个统一的哈希值。</a:t>
            </a:r>
            <a:endParaRPr lang="en-US" altLang="zh-CN"/>
          </a:p>
          <a:p>
            <a:r>
              <a:rPr lang="zh-CN" altLang="en-US"/>
              <a:t>只要由一个节点的值发生改变，整体的哈希值就会发生变化。</a:t>
            </a:r>
            <a:endParaRPr lang="en-US" altLang="zh-CN"/>
          </a:p>
          <a:p>
            <a:r>
              <a:rPr lang="zh-CN" altLang="en-US"/>
              <a:t>在交易信息验证的过程中，</a:t>
            </a:r>
            <a:r>
              <a:rPr lang="en-US" altLang="zh-CN"/>
              <a:t>Merkle</a:t>
            </a:r>
            <a:r>
              <a:rPr lang="zh-CN" altLang="en-US"/>
              <a:t>树结构能大大减少数据的计算量。毕竟我们只要验证整体哈希值即可，不需要逐个节点去分析。</a:t>
            </a:r>
          </a:p>
        </p:txBody>
      </p:sp>
      <p:pic>
        <p:nvPicPr>
          <p:cNvPr id="4" name="Content Placeholder 4">
            <a:extLst>
              <a:ext uri="{FF2B5EF4-FFF2-40B4-BE49-F238E27FC236}">
                <a16:creationId xmlns:a16="http://schemas.microsoft.com/office/drawing/2014/main" id="{69061F12-D552-43BD-AAB1-9255A37C5DA2}"/>
              </a:ext>
            </a:extLst>
          </p:cNvPr>
          <p:cNvPicPr>
            <a:picLocks noChangeAspect="1"/>
          </p:cNvPicPr>
          <p:nvPr/>
        </p:nvPicPr>
        <p:blipFill>
          <a:blip r:embed="rId2"/>
          <a:stretch>
            <a:fillRect/>
          </a:stretch>
        </p:blipFill>
        <p:spPr>
          <a:xfrm>
            <a:off x="1862137" y="2778168"/>
            <a:ext cx="8591550" cy="3746453"/>
          </a:xfrm>
          <a:prstGeom prst="rect">
            <a:avLst/>
          </a:prstGeom>
        </p:spPr>
      </p:pic>
      <p:sp>
        <p:nvSpPr>
          <p:cNvPr id="5" name="TextBox 4">
            <a:extLst>
              <a:ext uri="{FF2B5EF4-FFF2-40B4-BE49-F238E27FC236}">
                <a16:creationId xmlns:a16="http://schemas.microsoft.com/office/drawing/2014/main" id="{2BCEFBB7-0226-4D5D-A35F-69C1B55906B9}"/>
              </a:ext>
            </a:extLst>
          </p:cNvPr>
          <p:cNvSpPr txBox="1"/>
          <p:nvPr/>
        </p:nvSpPr>
        <p:spPr>
          <a:xfrm>
            <a:off x="10564427" y="6276513"/>
            <a:ext cx="1569660" cy="369332"/>
          </a:xfrm>
          <a:prstGeom prst="rect">
            <a:avLst/>
          </a:prstGeom>
          <a:noFill/>
        </p:spPr>
        <p:txBody>
          <a:bodyPr wrap="none" rtlCol="0">
            <a:spAutoFit/>
          </a:bodyPr>
          <a:lstStyle/>
          <a:p>
            <a:r>
              <a:rPr lang="en-US" altLang="zh-CN" b="1">
                <a:hlinkClick r:id="rId3" action="ppaction://hlinksldjump"/>
              </a:rPr>
              <a:t>【</a:t>
            </a:r>
            <a:r>
              <a:rPr lang="zh-CN" altLang="en-US" b="1">
                <a:hlinkClick r:id="rId3" action="ppaction://hlinksldjump"/>
              </a:rPr>
              <a:t>回到上页</a:t>
            </a:r>
            <a:r>
              <a:rPr lang="en-US" altLang="zh-CN" b="1">
                <a:hlinkClick r:id="rId3" action="ppaction://hlinksldjump"/>
              </a:rPr>
              <a:t>】</a:t>
            </a:r>
            <a:endParaRPr lang="zh-CN" altLang="en-US" b="1"/>
          </a:p>
        </p:txBody>
      </p:sp>
    </p:spTree>
    <p:extLst>
      <p:ext uri="{BB962C8B-B14F-4D97-AF65-F5344CB8AC3E}">
        <p14:creationId xmlns:p14="http://schemas.microsoft.com/office/powerpoint/2010/main" val="3749753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1FEA59-99D2-4E2F-8125-04367AE5F87E}"/>
              </a:ext>
            </a:extLst>
          </p:cNvPr>
          <p:cNvSpPr>
            <a:spLocks noGrp="1"/>
          </p:cNvSpPr>
          <p:nvPr>
            <p:ph type="title"/>
          </p:nvPr>
        </p:nvSpPr>
        <p:spPr/>
        <p:txBody>
          <a:bodyPr/>
          <a:lstStyle/>
          <a:p>
            <a:r>
              <a:rPr lang="zh-CN" altLang="en-US"/>
              <a:t>哈希算法</a:t>
            </a:r>
          </a:p>
        </p:txBody>
      </p:sp>
      <p:sp>
        <p:nvSpPr>
          <p:cNvPr id="3" name="Content Placeholder 2">
            <a:extLst>
              <a:ext uri="{FF2B5EF4-FFF2-40B4-BE49-F238E27FC236}">
                <a16:creationId xmlns:a16="http://schemas.microsoft.com/office/drawing/2014/main" id="{F3E99709-B02D-4B95-9F77-BE49A1CF6CB3}"/>
              </a:ext>
            </a:extLst>
          </p:cNvPr>
          <p:cNvSpPr>
            <a:spLocks noGrp="1"/>
          </p:cNvSpPr>
          <p:nvPr>
            <p:ph idx="1"/>
          </p:nvPr>
        </p:nvSpPr>
        <p:spPr>
          <a:xfrm>
            <a:off x="436880" y="1015999"/>
            <a:ext cx="11084560" cy="1574801"/>
          </a:xfrm>
        </p:spPr>
        <p:txBody>
          <a:bodyPr>
            <a:normAutofit/>
          </a:bodyPr>
          <a:lstStyle/>
          <a:p>
            <a:r>
              <a:rPr lang="zh-CN" altLang="en-US" b="1">
                <a:solidFill>
                  <a:schemeClr val="accent1">
                    <a:lumMod val="75000"/>
                  </a:schemeClr>
                </a:solidFill>
              </a:rPr>
              <a:t>哈希算法性质二：一一对应性</a:t>
            </a:r>
            <a:endParaRPr lang="en-US" altLang="zh-CN" b="1">
              <a:solidFill>
                <a:schemeClr val="accent1">
                  <a:lumMod val="75000"/>
                </a:schemeClr>
              </a:solidFill>
            </a:endParaRPr>
          </a:p>
          <a:p>
            <a:pPr marL="0" indent="0">
              <a:buNone/>
            </a:pPr>
            <a:r>
              <a:rPr lang="en-US" altLang="zh-CN"/>
              <a:t>    </a:t>
            </a:r>
            <a:r>
              <a:rPr lang="zh-CN" altLang="en-US"/>
              <a:t>同样一组数据的输入，输出的哈希值不会变。</a:t>
            </a:r>
            <a:endParaRPr lang="en-US" altLang="zh-CN"/>
          </a:p>
          <a:p>
            <a:pPr marL="0" indent="0">
              <a:buNone/>
            </a:pPr>
            <a:r>
              <a:rPr lang="en-US" altLang="zh-CN"/>
              <a:t>    </a:t>
            </a:r>
            <a:r>
              <a:rPr lang="zh-CN" altLang="en-US"/>
              <a:t>一个哈希值只有唯一的数据与其对应。</a:t>
            </a:r>
          </a:p>
        </p:txBody>
      </p:sp>
      <p:grpSp>
        <p:nvGrpSpPr>
          <p:cNvPr id="18" name="Group 17">
            <a:extLst>
              <a:ext uri="{FF2B5EF4-FFF2-40B4-BE49-F238E27FC236}">
                <a16:creationId xmlns:a16="http://schemas.microsoft.com/office/drawing/2014/main" id="{13748DFA-19A7-4872-B233-6362C253A6A5}"/>
              </a:ext>
            </a:extLst>
          </p:cNvPr>
          <p:cNvGrpSpPr/>
          <p:nvPr/>
        </p:nvGrpSpPr>
        <p:grpSpPr>
          <a:xfrm>
            <a:off x="1563370" y="2590800"/>
            <a:ext cx="8595360" cy="3700248"/>
            <a:chOff x="262890" y="2680650"/>
            <a:chExt cx="8595360" cy="3700248"/>
          </a:xfrm>
        </p:grpSpPr>
        <p:pic>
          <p:nvPicPr>
            <p:cNvPr id="6" name="Picture 5">
              <a:extLst>
                <a:ext uri="{FF2B5EF4-FFF2-40B4-BE49-F238E27FC236}">
                  <a16:creationId xmlns:a16="http://schemas.microsoft.com/office/drawing/2014/main" id="{C3605C24-4BAC-4A2E-887E-3AE5A578D086}"/>
                </a:ext>
              </a:extLst>
            </p:cNvPr>
            <p:cNvPicPr>
              <a:picLocks noChangeAspect="1"/>
            </p:cNvPicPr>
            <p:nvPr/>
          </p:nvPicPr>
          <p:blipFill>
            <a:blip r:embed="rId2"/>
            <a:stretch>
              <a:fillRect/>
            </a:stretch>
          </p:blipFill>
          <p:spPr>
            <a:xfrm>
              <a:off x="2762250" y="2688906"/>
              <a:ext cx="2762250" cy="3533775"/>
            </a:xfrm>
            <a:prstGeom prst="rect">
              <a:avLst/>
            </a:prstGeom>
          </p:spPr>
        </p:pic>
        <p:pic>
          <p:nvPicPr>
            <p:cNvPr id="14" name="Picture 13">
              <a:extLst>
                <a:ext uri="{FF2B5EF4-FFF2-40B4-BE49-F238E27FC236}">
                  <a16:creationId xmlns:a16="http://schemas.microsoft.com/office/drawing/2014/main" id="{4303A36C-934F-4850-91CA-AB012A4352DD}"/>
                </a:ext>
              </a:extLst>
            </p:cNvPr>
            <p:cNvPicPr>
              <a:picLocks noChangeAspect="1"/>
            </p:cNvPicPr>
            <p:nvPr/>
          </p:nvPicPr>
          <p:blipFill>
            <a:blip r:embed="rId3"/>
            <a:stretch>
              <a:fillRect/>
            </a:stretch>
          </p:blipFill>
          <p:spPr>
            <a:xfrm>
              <a:off x="6096000" y="2680650"/>
              <a:ext cx="2762250" cy="3590925"/>
            </a:xfrm>
            <a:prstGeom prst="rect">
              <a:avLst/>
            </a:prstGeom>
          </p:spPr>
        </p:pic>
        <p:sp>
          <p:nvSpPr>
            <p:cNvPr id="17" name="TextBox 16">
              <a:extLst>
                <a:ext uri="{FF2B5EF4-FFF2-40B4-BE49-F238E27FC236}">
                  <a16:creationId xmlns:a16="http://schemas.microsoft.com/office/drawing/2014/main" id="{CFA92E09-1A0D-47FB-B5D9-EADC70D67EEB}"/>
                </a:ext>
              </a:extLst>
            </p:cNvPr>
            <p:cNvSpPr txBox="1"/>
            <p:nvPr/>
          </p:nvSpPr>
          <p:spPr>
            <a:xfrm>
              <a:off x="262890" y="3429000"/>
              <a:ext cx="2292185" cy="2951898"/>
            </a:xfrm>
            <a:prstGeom prst="rect">
              <a:avLst/>
            </a:prstGeom>
            <a:noFill/>
          </p:spPr>
          <p:txBody>
            <a:bodyPr wrap="square" rtlCol="0">
              <a:spAutoFit/>
            </a:bodyPr>
            <a:lstStyle/>
            <a:p>
              <a:pPr>
                <a:lnSpc>
                  <a:spcPct val="150000"/>
                </a:lnSpc>
              </a:pPr>
              <a:r>
                <a:rPr lang="zh-CN" altLang="en-US">
                  <a:solidFill>
                    <a:schemeClr val="accent1">
                      <a:lumMod val="60000"/>
                      <a:lumOff val="40000"/>
                    </a:schemeClr>
                  </a:solidFill>
                </a:rPr>
                <a:t>同一句诗句，输出的哈希值是一模一样的</a:t>
              </a:r>
              <a:endParaRPr lang="en-US" altLang="zh-CN">
                <a:solidFill>
                  <a:schemeClr val="accent1">
                    <a:lumMod val="60000"/>
                    <a:lumOff val="40000"/>
                  </a:schemeClr>
                </a:solidFill>
              </a:endParaRPr>
            </a:p>
            <a:p>
              <a:pPr>
                <a:lnSpc>
                  <a:spcPct val="150000"/>
                </a:lnSpc>
              </a:pPr>
              <a:endParaRPr lang="en-US" altLang="zh-CN">
                <a:solidFill>
                  <a:schemeClr val="accent1">
                    <a:lumMod val="60000"/>
                    <a:lumOff val="40000"/>
                  </a:schemeClr>
                </a:solidFill>
              </a:endParaRPr>
            </a:p>
            <a:p>
              <a:pPr>
                <a:lnSpc>
                  <a:spcPct val="150000"/>
                </a:lnSpc>
              </a:pPr>
              <a:endParaRPr lang="en-US" altLang="zh-CN">
                <a:solidFill>
                  <a:schemeClr val="accent1">
                    <a:lumMod val="60000"/>
                    <a:lumOff val="40000"/>
                  </a:schemeClr>
                </a:solidFill>
              </a:endParaRPr>
            </a:p>
            <a:p>
              <a:pPr>
                <a:lnSpc>
                  <a:spcPct val="150000"/>
                </a:lnSpc>
              </a:pPr>
              <a:endParaRPr lang="en-US" altLang="zh-CN">
                <a:solidFill>
                  <a:schemeClr val="accent1">
                    <a:lumMod val="60000"/>
                    <a:lumOff val="40000"/>
                  </a:schemeClr>
                </a:solidFill>
              </a:endParaRPr>
            </a:p>
            <a:p>
              <a:pPr>
                <a:lnSpc>
                  <a:spcPct val="150000"/>
                </a:lnSpc>
              </a:pPr>
              <a:r>
                <a:rPr lang="zh-CN" altLang="en-US">
                  <a:solidFill>
                    <a:schemeClr val="accent1">
                      <a:lumMod val="60000"/>
                      <a:lumOff val="40000"/>
                    </a:schemeClr>
                  </a:solidFill>
                </a:rPr>
                <a:t>而这个哈希值，只对应这一句诗句</a:t>
              </a:r>
            </a:p>
          </p:txBody>
        </p:sp>
      </p:grpSp>
    </p:spTree>
    <p:extLst>
      <p:ext uri="{BB962C8B-B14F-4D97-AF65-F5344CB8AC3E}">
        <p14:creationId xmlns:p14="http://schemas.microsoft.com/office/powerpoint/2010/main" val="41526475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1FEA59-99D2-4E2F-8125-04367AE5F87E}"/>
              </a:ext>
            </a:extLst>
          </p:cNvPr>
          <p:cNvSpPr>
            <a:spLocks noGrp="1"/>
          </p:cNvSpPr>
          <p:nvPr>
            <p:ph type="title"/>
          </p:nvPr>
        </p:nvSpPr>
        <p:spPr/>
        <p:txBody>
          <a:bodyPr/>
          <a:lstStyle/>
          <a:p>
            <a:r>
              <a:rPr lang="zh-CN" altLang="en-US"/>
              <a:t>哈希算法</a:t>
            </a:r>
          </a:p>
        </p:txBody>
      </p:sp>
      <p:sp>
        <p:nvSpPr>
          <p:cNvPr id="3" name="Content Placeholder 2">
            <a:extLst>
              <a:ext uri="{FF2B5EF4-FFF2-40B4-BE49-F238E27FC236}">
                <a16:creationId xmlns:a16="http://schemas.microsoft.com/office/drawing/2014/main" id="{F3E99709-B02D-4B95-9F77-BE49A1CF6CB3}"/>
              </a:ext>
            </a:extLst>
          </p:cNvPr>
          <p:cNvSpPr>
            <a:spLocks noGrp="1"/>
          </p:cNvSpPr>
          <p:nvPr>
            <p:ph idx="1"/>
          </p:nvPr>
        </p:nvSpPr>
        <p:spPr>
          <a:xfrm>
            <a:off x="436880" y="1044575"/>
            <a:ext cx="11084560" cy="1574801"/>
          </a:xfrm>
        </p:spPr>
        <p:txBody>
          <a:bodyPr>
            <a:normAutofit/>
          </a:bodyPr>
          <a:lstStyle/>
          <a:p>
            <a:r>
              <a:rPr lang="zh-CN" altLang="en-US" b="1">
                <a:solidFill>
                  <a:schemeClr val="accent1">
                    <a:lumMod val="75000"/>
                  </a:schemeClr>
                </a:solidFill>
              </a:rPr>
              <a:t>哈希算法性质三：无序性</a:t>
            </a:r>
            <a:endParaRPr lang="en-US" altLang="zh-CN" b="1">
              <a:solidFill>
                <a:schemeClr val="accent1">
                  <a:lumMod val="75000"/>
                </a:schemeClr>
              </a:solidFill>
            </a:endParaRPr>
          </a:p>
          <a:p>
            <a:pPr marL="0" indent="0">
              <a:buNone/>
            </a:pPr>
            <a:r>
              <a:rPr lang="en-US" altLang="zh-CN" b="1"/>
              <a:t>     </a:t>
            </a:r>
            <a:r>
              <a:rPr lang="zh-CN" altLang="en-US"/>
              <a:t>只要输入的数据发生任何改变，输出的哈希值就会发生翻天覆地的变化。</a:t>
            </a:r>
            <a:endParaRPr lang="en-US" altLang="zh-CN"/>
          </a:p>
          <a:p>
            <a:pPr marL="0" indent="0">
              <a:buNone/>
            </a:pPr>
            <a:r>
              <a:rPr lang="en-US" altLang="zh-CN" b="1"/>
              <a:t>     </a:t>
            </a:r>
            <a:r>
              <a:rPr lang="zh-CN" altLang="en-US" b="1"/>
              <a:t>性质优势</a:t>
            </a:r>
            <a:r>
              <a:rPr lang="zh-CN" altLang="en-US"/>
              <a:t>：这就为区块链的防篡特性提供了技术支持。</a:t>
            </a:r>
            <a:r>
              <a:rPr lang="en-US" altLang="zh-CN"/>
              <a:t> </a:t>
            </a:r>
          </a:p>
        </p:txBody>
      </p:sp>
      <p:grpSp>
        <p:nvGrpSpPr>
          <p:cNvPr id="7" name="Group 6">
            <a:extLst>
              <a:ext uri="{FF2B5EF4-FFF2-40B4-BE49-F238E27FC236}">
                <a16:creationId xmlns:a16="http://schemas.microsoft.com/office/drawing/2014/main" id="{159A5356-3AD7-41F1-BB69-224F776ECA3B}"/>
              </a:ext>
            </a:extLst>
          </p:cNvPr>
          <p:cNvGrpSpPr/>
          <p:nvPr/>
        </p:nvGrpSpPr>
        <p:grpSpPr>
          <a:xfrm>
            <a:off x="1339850" y="2700339"/>
            <a:ext cx="8679497" cy="3533775"/>
            <a:chOff x="1563370" y="2599056"/>
            <a:chExt cx="8679497" cy="3533775"/>
          </a:xfrm>
        </p:grpSpPr>
        <p:pic>
          <p:nvPicPr>
            <p:cNvPr id="5" name="Picture 4">
              <a:extLst>
                <a:ext uri="{FF2B5EF4-FFF2-40B4-BE49-F238E27FC236}">
                  <a16:creationId xmlns:a16="http://schemas.microsoft.com/office/drawing/2014/main" id="{454C7638-B8A4-4029-A320-61F231A95C3D}"/>
                </a:ext>
              </a:extLst>
            </p:cNvPr>
            <p:cNvPicPr>
              <a:picLocks noChangeAspect="1"/>
            </p:cNvPicPr>
            <p:nvPr/>
          </p:nvPicPr>
          <p:blipFill>
            <a:blip r:embed="rId2"/>
            <a:stretch>
              <a:fillRect/>
            </a:stretch>
          </p:blipFill>
          <p:spPr>
            <a:xfrm>
              <a:off x="7394892" y="2646681"/>
              <a:ext cx="2847975" cy="3486150"/>
            </a:xfrm>
            <a:prstGeom prst="rect">
              <a:avLst/>
            </a:prstGeom>
          </p:spPr>
        </p:pic>
        <p:pic>
          <p:nvPicPr>
            <p:cNvPr id="6" name="Picture 5">
              <a:extLst>
                <a:ext uri="{FF2B5EF4-FFF2-40B4-BE49-F238E27FC236}">
                  <a16:creationId xmlns:a16="http://schemas.microsoft.com/office/drawing/2014/main" id="{C3605C24-4BAC-4A2E-887E-3AE5A578D086}"/>
                </a:ext>
              </a:extLst>
            </p:cNvPr>
            <p:cNvPicPr>
              <a:picLocks noChangeAspect="1"/>
            </p:cNvPicPr>
            <p:nvPr/>
          </p:nvPicPr>
          <p:blipFill>
            <a:blip r:embed="rId3"/>
            <a:stretch>
              <a:fillRect/>
            </a:stretch>
          </p:blipFill>
          <p:spPr>
            <a:xfrm>
              <a:off x="4062730" y="2599056"/>
              <a:ext cx="2762250" cy="3533775"/>
            </a:xfrm>
            <a:prstGeom prst="rect">
              <a:avLst/>
            </a:prstGeom>
          </p:spPr>
        </p:pic>
        <p:sp>
          <p:nvSpPr>
            <p:cNvPr id="17" name="TextBox 16">
              <a:extLst>
                <a:ext uri="{FF2B5EF4-FFF2-40B4-BE49-F238E27FC236}">
                  <a16:creationId xmlns:a16="http://schemas.microsoft.com/office/drawing/2014/main" id="{CFA92E09-1A0D-47FB-B5D9-EADC70D67EEB}"/>
                </a:ext>
              </a:extLst>
            </p:cNvPr>
            <p:cNvSpPr txBox="1"/>
            <p:nvPr/>
          </p:nvSpPr>
          <p:spPr>
            <a:xfrm>
              <a:off x="1563370" y="3339150"/>
              <a:ext cx="2292185" cy="2536400"/>
            </a:xfrm>
            <a:prstGeom prst="rect">
              <a:avLst/>
            </a:prstGeom>
            <a:noFill/>
          </p:spPr>
          <p:txBody>
            <a:bodyPr wrap="square" rtlCol="0">
              <a:spAutoFit/>
            </a:bodyPr>
            <a:lstStyle/>
            <a:p>
              <a:pPr>
                <a:lnSpc>
                  <a:spcPct val="150000"/>
                </a:lnSpc>
              </a:pPr>
              <a:r>
                <a:rPr lang="zh-CN" altLang="en-US">
                  <a:solidFill>
                    <a:schemeClr val="accent1">
                      <a:lumMod val="60000"/>
                      <a:lumOff val="40000"/>
                    </a:schemeClr>
                  </a:solidFill>
                </a:rPr>
                <a:t>给诗句末尾增加了一个句号</a:t>
              </a:r>
              <a:endParaRPr lang="en-US" altLang="zh-CN">
                <a:solidFill>
                  <a:schemeClr val="accent1">
                    <a:lumMod val="60000"/>
                    <a:lumOff val="40000"/>
                  </a:schemeClr>
                </a:solidFill>
              </a:endParaRPr>
            </a:p>
            <a:p>
              <a:pPr>
                <a:lnSpc>
                  <a:spcPct val="150000"/>
                </a:lnSpc>
              </a:pPr>
              <a:endParaRPr lang="en-US" altLang="zh-CN">
                <a:solidFill>
                  <a:schemeClr val="accent1">
                    <a:lumMod val="60000"/>
                    <a:lumOff val="40000"/>
                  </a:schemeClr>
                </a:solidFill>
              </a:endParaRPr>
            </a:p>
            <a:p>
              <a:pPr>
                <a:lnSpc>
                  <a:spcPct val="150000"/>
                </a:lnSpc>
              </a:pPr>
              <a:endParaRPr lang="en-US" altLang="zh-CN">
                <a:solidFill>
                  <a:schemeClr val="accent1">
                    <a:lumMod val="60000"/>
                    <a:lumOff val="40000"/>
                  </a:schemeClr>
                </a:solidFill>
              </a:endParaRPr>
            </a:p>
            <a:p>
              <a:pPr>
                <a:lnSpc>
                  <a:spcPct val="150000"/>
                </a:lnSpc>
              </a:pPr>
              <a:r>
                <a:rPr lang="zh-CN" altLang="en-US">
                  <a:solidFill>
                    <a:schemeClr val="accent1">
                      <a:lumMod val="60000"/>
                      <a:lumOff val="40000"/>
                    </a:schemeClr>
                  </a:solidFill>
                </a:rPr>
                <a:t>输出的哈希值就会完全不一样</a:t>
              </a:r>
            </a:p>
          </p:txBody>
        </p:sp>
      </p:grpSp>
    </p:spTree>
    <p:extLst>
      <p:ext uri="{BB962C8B-B14F-4D97-AF65-F5344CB8AC3E}">
        <p14:creationId xmlns:p14="http://schemas.microsoft.com/office/powerpoint/2010/main" val="35460832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1FEA59-99D2-4E2F-8125-04367AE5F87E}"/>
              </a:ext>
            </a:extLst>
          </p:cNvPr>
          <p:cNvSpPr>
            <a:spLocks noGrp="1"/>
          </p:cNvSpPr>
          <p:nvPr>
            <p:ph type="title"/>
          </p:nvPr>
        </p:nvSpPr>
        <p:spPr/>
        <p:txBody>
          <a:bodyPr/>
          <a:lstStyle/>
          <a:p>
            <a:r>
              <a:rPr lang="zh-CN" altLang="en-US"/>
              <a:t>哈希算法</a:t>
            </a:r>
          </a:p>
        </p:txBody>
      </p:sp>
      <p:sp>
        <p:nvSpPr>
          <p:cNvPr id="3" name="Content Placeholder 2">
            <a:extLst>
              <a:ext uri="{FF2B5EF4-FFF2-40B4-BE49-F238E27FC236}">
                <a16:creationId xmlns:a16="http://schemas.microsoft.com/office/drawing/2014/main" id="{F3E99709-B02D-4B95-9F77-BE49A1CF6CB3}"/>
              </a:ext>
            </a:extLst>
          </p:cNvPr>
          <p:cNvSpPr>
            <a:spLocks noGrp="1"/>
          </p:cNvSpPr>
          <p:nvPr>
            <p:ph idx="1"/>
          </p:nvPr>
        </p:nvSpPr>
        <p:spPr>
          <a:xfrm>
            <a:off x="436880" y="1044575"/>
            <a:ext cx="11470640" cy="2044065"/>
          </a:xfrm>
        </p:spPr>
        <p:txBody>
          <a:bodyPr>
            <a:normAutofit/>
          </a:bodyPr>
          <a:lstStyle/>
          <a:p>
            <a:r>
              <a:rPr lang="zh-CN" altLang="en-US" b="1">
                <a:solidFill>
                  <a:schemeClr val="accent1">
                    <a:lumMod val="75000"/>
                  </a:schemeClr>
                </a:solidFill>
              </a:rPr>
              <a:t>哈希算法性质四：单向性</a:t>
            </a:r>
            <a:endParaRPr lang="en-US" altLang="zh-CN" b="1">
              <a:solidFill>
                <a:schemeClr val="accent1">
                  <a:lumMod val="75000"/>
                </a:schemeClr>
              </a:solidFill>
            </a:endParaRPr>
          </a:p>
          <a:p>
            <a:pPr marL="0" indent="0">
              <a:buNone/>
            </a:pPr>
            <a:r>
              <a:rPr lang="en-US" altLang="zh-CN" b="1"/>
              <a:t>    </a:t>
            </a:r>
            <a:r>
              <a:rPr lang="zh-CN" altLang="en-US"/>
              <a:t>由数据求哈希值非常容易，但是由哈希值反推数据是不可能的。</a:t>
            </a:r>
            <a:endParaRPr lang="en-US" altLang="zh-CN"/>
          </a:p>
          <a:p>
            <a:pPr marL="0" indent="0">
              <a:buNone/>
            </a:pPr>
            <a:r>
              <a:rPr lang="en-US" altLang="zh-CN"/>
              <a:t>    </a:t>
            </a:r>
            <a:r>
              <a:rPr lang="zh-CN" altLang="en-US"/>
              <a:t>即使知道哈希算法的细节，也不可能从哈希值反推原数据。</a:t>
            </a:r>
            <a:endParaRPr lang="en-US" altLang="zh-CN"/>
          </a:p>
          <a:p>
            <a:pPr marL="0" indent="0">
              <a:buNone/>
            </a:pPr>
            <a:r>
              <a:rPr lang="en-US" altLang="zh-CN" b="1"/>
              <a:t>    </a:t>
            </a:r>
            <a:r>
              <a:rPr lang="zh-CN" altLang="en-US" b="1"/>
              <a:t>性质优势</a:t>
            </a:r>
            <a:r>
              <a:rPr lang="zh-CN" altLang="en-US"/>
              <a:t>：这一特性对区块链的安全性至关重要。</a:t>
            </a:r>
            <a:endParaRPr lang="en-US" altLang="zh-CN"/>
          </a:p>
        </p:txBody>
      </p:sp>
      <p:grpSp>
        <p:nvGrpSpPr>
          <p:cNvPr id="13" name="Group 12">
            <a:extLst>
              <a:ext uri="{FF2B5EF4-FFF2-40B4-BE49-F238E27FC236}">
                <a16:creationId xmlns:a16="http://schemas.microsoft.com/office/drawing/2014/main" id="{4205DC40-BB8F-4E27-B22F-0B89F23451D1}"/>
              </a:ext>
            </a:extLst>
          </p:cNvPr>
          <p:cNvGrpSpPr/>
          <p:nvPr/>
        </p:nvGrpSpPr>
        <p:grpSpPr>
          <a:xfrm>
            <a:off x="3931920" y="3544653"/>
            <a:ext cx="3899712" cy="2179489"/>
            <a:chOff x="4151376" y="3509125"/>
            <a:chExt cx="3217852" cy="1798408"/>
          </a:xfrm>
        </p:grpSpPr>
        <p:cxnSp>
          <p:nvCxnSpPr>
            <p:cNvPr id="5" name="Straight Arrow Connector 4">
              <a:extLst>
                <a:ext uri="{FF2B5EF4-FFF2-40B4-BE49-F238E27FC236}">
                  <a16:creationId xmlns:a16="http://schemas.microsoft.com/office/drawing/2014/main" id="{4E739DA9-A6A6-40FC-82C9-7A6320F11D33}"/>
                </a:ext>
              </a:extLst>
            </p:cNvPr>
            <p:cNvCxnSpPr/>
            <p:nvPr/>
          </p:nvCxnSpPr>
          <p:spPr>
            <a:xfrm>
              <a:off x="5129784" y="4005072"/>
              <a:ext cx="1325880" cy="0"/>
            </a:xfrm>
            <a:prstGeom prst="straightConnector1">
              <a:avLst/>
            </a:prstGeom>
            <a:ln w="571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5DA44D33-837A-4945-9EBB-14552329F662}"/>
                </a:ext>
              </a:extLst>
            </p:cNvPr>
            <p:cNvSpPr txBox="1"/>
            <p:nvPr/>
          </p:nvSpPr>
          <p:spPr>
            <a:xfrm>
              <a:off x="4151376" y="3769361"/>
              <a:ext cx="788999" cy="400110"/>
            </a:xfrm>
            <a:prstGeom prst="rect">
              <a:avLst/>
            </a:prstGeom>
            <a:noFill/>
          </p:spPr>
          <p:txBody>
            <a:bodyPr wrap="none" rtlCol="0">
              <a:spAutoFit/>
            </a:bodyPr>
            <a:lstStyle/>
            <a:p>
              <a:r>
                <a:rPr lang="en-US" altLang="zh-CN" sz="2000" b="1"/>
                <a:t>Data</a:t>
              </a:r>
              <a:endParaRPr lang="zh-CN" altLang="en-US" sz="2000" b="1"/>
            </a:p>
          </p:txBody>
        </p:sp>
        <p:sp>
          <p:nvSpPr>
            <p:cNvPr id="7" name="TextBox 6">
              <a:extLst>
                <a:ext uri="{FF2B5EF4-FFF2-40B4-BE49-F238E27FC236}">
                  <a16:creationId xmlns:a16="http://schemas.microsoft.com/office/drawing/2014/main" id="{4B9F2E22-BE31-47A2-BD03-8B30FCAB3304}"/>
                </a:ext>
              </a:extLst>
            </p:cNvPr>
            <p:cNvSpPr txBox="1"/>
            <p:nvPr/>
          </p:nvSpPr>
          <p:spPr>
            <a:xfrm>
              <a:off x="6535345" y="3769361"/>
              <a:ext cx="833883" cy="400110"/>
            </a:xfrm>
            <a:prstGeom prst="rect">
              <a:avLst/>
            </a:prstGeom>
            <a:noFill/>
          </p:spPr>
          <p:txBody>
            <a:bodyPr wrap="none" rtlCol="0">
              <a:spAutoFit/>
            </a:bodyPr>
            <a:lstStyle/>
            <a:p>
              <a:r>
                <a:rPr lang="en-US" altLang="zh-CN" sz="2000" b="1"/>
                <a:t>Hash</a:t>
              </a:r>
              <a:endParaRPr lang="zh-CN" altLang="en-US" sz="2000" b="1"/>
            </a:p>
          </p:txBody>
        </p:sp>
        <p:sp>
          <p:nvSpPr>
            <p:cNvPr id="8" name="TextBox 7">
              <a:extLst>
                <a:ext uri="{FF2B5EF4-FFF2-40B4-BE49-F238E27FC236}">
                  <a16:creationId xmlns:a16="http://schemas.microsoft.com/office/drawing/2014/main" id="{4F5C2539-48DC-4141-8E5D-22CB20F05ED0}"/>
                </a:ext>
              </a:extLst>
            </p:cNvPr>
            <p:cNvSpPr txBox="1"/>
            <p:nvPr/>
          </p:nvSpPr>
          <p:spPr>
            <a:xfrm>
              <a:off x="6535345" y="4509105"/>
              <a:ext cx="833883" cy="400110"/>
            </a:xfrm>
            <a:prstGeom prst="rect">
              <a:avLst/>
            </a:prstGeom>
            <a:noFill/>
          </p:spPr>
          <p:txBody>
            <a:bodyPr wrap="none" rtlCol="0">
              <a:spAutoFit/>
            </a:bodyPr>
            <a:lstStyle/>
            <a:p>
              <a:r>
                <a:rPr lang="en-US" altLang="zh-CN" sz="2000" b="1"/>
                <a:t>Hash</a:t>
              </a:r>
              <a:endParaRPr lang="zh-CN" altLang="en-US" sz="2000" b="1"/>
            </a:p>
          </p:txBody>
        </p:sp>
        <p:sp>
          <p:nvSpPr>
            <p:cNvPr id="9" name="TextBox 8">
              <a:extLst>
                <a:ext uri="{FF2B5EF4-FFF2-40B4-BE49-F238E27FC236}">
                  <a16:creationId xmlns:a16="http://schemas.microsoft.com/office/drawing/2014/main" id="{04845A89-1D42-498A-B4D8-0FDD3611A228}"/>
                </a:ext>
              </a:extLst>
            </p:cNvPr>
            <p:cNvSpPr txBox="1"/>
            <p:nvPr/>
          </p:nvSpPr>
          <p:spPr>
            <a:xfrm>
              <a:off x="4151376" y="4517648"/>
              <a:ext cx="788999" cy="400110"/>
            </a:xfrm>
            <a:prstGeom prst="rect">
              <a:avLst/>
            </a:prstGeom>
            <a:noFill/>
          </p:spPr>
          <p:txBody>
            <a:bodyPr wrap="none" rtlCol="0">
              <a:spAutoFit/>
            </a:bodyPr>
            <a:lstStyle/>
            <a:p>
              <a:r>
                <a:rPr lang="en-US" altLang="zh-CN" sz="2000" b="1"/>
                <a:t>Data</a:t>
              </a:r>
              <a:endParaRPr lang="zh-CN" altLang="en-US" sz="2000" b="1"/>
            </a:p>
          </p:txBody>
        </p:sp>
        <p:cxnSp>
          <p:nvCxnSpPr>
            <p:cNvPr id="10" name="Straight Arrow Connector 9">
              <a:extLst>
                <a:ext uri="{FF2B5EF4-FFF2-40B4-BE49-F238E27FC236}">
                  <a16:creationId xmlns:a16="http://schemas.microsoft.com/office/drawing/2014/main" id="{8CF3FE26-6037-45A4-9424-42CC2982B3BE}"/>
                </a:ext>
              </a:extLst>
            </p:cNvPr>
            <p:cNvCxnSpPr>
              <a:cxnSpLocks/>
            </p:cNvCxnSpPr>
            <p:nvPr/>
          </p:nvCxnSpPr>
          <p:spPr>
            <a:xfrm flipH="1">
              <a:off x="5129784" y="4709160"/>
              <a:ext cx="1325880" cy="0"/>
            </a:xfrm>
            <a:prstGeom prst="straightConnector1">
              <a:avLst/>
            </a:prstGeom>
            <a:ln w="571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09826BC2-E057-4B10-A0F4-13905898DBB6}"/>
                </a:ext>
              </a:extLst>
            </p:cNvPr>
            <p:cNvSpPr txBox="1"/>
            <p:nvPr/>
          </p:nvSpPr>
          <p:spPr>
            <a:xfrm>
              <a:off x="5485726" y="3509125"/>
              <a:ext cx="724878" cy="1015663"/>
            </a:xfrm>
            <a:prstGeom prst="rect">
              <a:avLst/>
            </a:prstGeom>
            <a:noFill/>
          </p:spPr>
          <p:txBody>
            <a:bodyPr wrap="none" rtlCol="0">
              <a:spAutoFit/>
            </a:bodyPr>
            <a:lstStyle/>
            <a:p>
              <a:r>
                <a:rPr lang="zh-CN" altLang="en-US" sz="6000" b="1">
                  <a:solidFill>
                    <a:schemeClr val="accent6"/>
                  </a:solidFill>
                </a:rPr>
                <a:t>√</a:t>
              </a:r>
            </a:p>
          </p:txBody>
        </p:sp>
        <p:sp>
          <p:nvSpPr>
            <p:cNvPr id="12" name="TextBox 11">
              <a:extLst>
                <a:ext uri="{FF2B5EF4-FFF2-40B4-BE49-F238E27FC236}">
                  <a16:creationId xmlns:a16="http://schemas.microsoft.com/office/drawing/2014/main" id="{C74BC0B9-2BF5-49E7-8819-C405E68A77D3}"/>
                </a:ext>
              </a:extLst>
            </p:cNvPr>
            <p:cNvSpPr txBox="1"/>
            <p:nvPr/>
          </p:nvSpPr>
          <p:spPr>
            <a:xfrm>
              <a:off x="5535650" y="4291870"/>
              <a:ext cx="769763" cy="1015663"/>
            </a:xfrm>
            <a:prstGeom prst="rect">
              <a:avLst/>
            </a:prstGeom>
            <a:noFill/>
          </p:spPr>
          <p:txBody>
            <a:bodyPr wrap="none" rtlCol="0">
              <a:spAutoFit/>
            </a:bodyPr>
            <a:lstStyle/>
            <a:p>
              <a:r>
                <a:rPr lang="en-US" altLang="zh-CN" sz="6000" b="1">
                  <a:solidFill>
                    <a:srgbClr val="FF0000"/>
                  </a:solidFill>
                </a:rPr>
                <a:t>×</a:t>
              </a:r>
              <a:endParaRPr lang="zh-CN" altLang="en-US" sz="6000" b="1">
                <a:solidFill>
                  <a:srgbClr val="FF0000"/>
                </a:solidFill>
              </a:endParaRPr>
            </a:p>
          </p:txBody>
        </p:sp>
      </p:grpSp>
    </p:spTree>
    <p:extLst>
      <p:ext uri="{BB962C8B-B14F-4D97-AF65-F5344CB8AC3E}">
        <p14:creationId xmlns:p14="http://schemas.microsoft.com/office/powerpoint/2010/main" val="196857858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LIDE.THEME" val="https://www.islide.cc;"/>
</p:tagLst>
</file>

<file path=ppt/tags/tag10.xml><?xml version="1.0" encoding="utf-8"?>
<p:tagLst xmlns:a="http://schemas.openxmlformats.org/drawingml/2006/main" xmlns:r="http://schemas.openxmlformats.org/officeDocument/2006/relationships" xmlns:p="http://schemas.openxmlformats.org/presentationml/2006/main">
  <p:tag name="ISLIDE.THEME" val="https://www.islide.cc;"/>
</p:tagLst>
</file>

<file path=ppt/tags/tag11.xml><?xml version="1.0" encoding="utf-8"?>
<p:tagLst xmlns:a="http://schemas.openxmlformats.org/drawingml/2006/main" xmlns:r="http://schemas.openxmlformats.org/officeDocument/2006/relationships" xmlns:p="http://schemas.openxmlformats.org/presentationml/2006/main">
  <p:tag name="ISLIDE.THEME" val="https://www.islide.cc;"/>
</p:tagLst>
</file>

<file path=ppt/tags/tag2.xml><?xml version="1.0" encoding="utf-8"?>
<p:tagLst xmlns:a="http://schemas.openxmlformats.org/drawingml/2006/main" xmlns:r="http://schemas.openxmlformats.org/officeDocument/2006/relationships" xmlns:p="http://schemas.openxmlformats.org/presentationml/2006/main">
  <p:tag name="ISLIDE.THEME" val="https://www.islide.cc;"/>
</p:tagLst>
</file>

<file path=ppt/tags/tag3.xml><?xml version="1.0" encoding="utf-8"?>
<p:tagLst xmlns:a="http://schemas.openxmlformats.org/drawingml/2006/main" xmlns:r="http://schemas.openxmlformats.org/officeDocument/2006/relationships" xmlns:p="http://schemas.openxmlformats.org/presentationml/2006/main">
  <p:tag name="ISLIDE.THEME" val="https://www.islide.cc;"/>
</p:tagLst>
</file>

<file path=ppt/tags/tag4.xml><?xml version="1.0" encoding="utf-8"?>
<p:tagLst xmlns:a="http://schemas.openxmlformats.org/drawingml/2006/main" xmlns:r="http://schemas.openxmlformats.org/officeDocument/2006/relationships" xmlns:p="http://schemas.openxmlformats.org/presentationml/2006/main">
  <p:tag name="ISLIDE.THEME" val="https://www.islide.cc;"/>
</p:tagLst>
</file>

<file path=ppt/tags/tag5.xml><?xml version="1.0" encoding="utf-8"?>
<p:tagLst xmlns:a="http://schemas.openxmlformats.org/drawingml/2006/main" xmlns:r="http://schemas.openxmlformats.org/officeDocument/2006/relationships" xmlns:p="http://schemas.openxmlformats.org/presentationml/2006/main">
  <p:tag name="ISLIDE.THEME" val="https://www.islide.cc;"/>
</p:tagLst>
</file>

<file path=ppt/tags/tag6.xml><?xml version="1.0" encoding="utf-8"?>
<p:tagLst xmlns:a="http://schemas.openxmlformats.org/drawingml/2006/main" xmlns:r="http://schemas.openxmlformats.org/officeDocument/2006/relationships" xmlns:p="http://schemas.openxmlformats.org/presentationml/2006/main">
  <p:tag name="ISLIDE.THEME" val="https://www.islide.cc;"/>
</p:tagLst>
</file>

<file path=ppt/tags/tag7.xml><?xml version="1.0" encoding="utf-8"?>
<p:tagLst xmlns:a="http://schemas.openxmlformats.org/drawingml/2006/main" xmlns:r="http://schemas.openxmlformats.org/officeDocument/2006/relationships" xmlns:p="http://schemas.openxmlformats.org/presentationml/2006/main">
  <p:tag name="ISLIDE.THEME" val="https://www.islide.cc;"/>
</p:tagLst>
</file>

<file path=ppt/tags/tag8.xml><?xml version="1.0" encoding="utf-8"?>
<p:tagLst xmlns:a="http://schemas.openxmlformats.org/drawingml/2006/main" xmlns:r="http://schemas.openxmlformats.org/officeDocument/2006/relationships" xmlns:p="http://schemas.openxmlformats.org/presentationml/2006/main">
  <p:tag name="ISLIDE.THEME" val="https://www.islide.cc;"/>
</p:tagLst>
</file>

<file path=ppt/tags/tag9.xml><?xml version="1.0" encoding="utf-8"?>
<p:tagLst xmlns:a="http://schemas.openxmlformats.org/drawingml/2006/main" xmlns:r="http://schemas.openxmlformats.org/officeDocument/2006/relationships" xmlns:p="http://schemas.openxmlformats.org/presentationml/2006/main">
  <p:tag name="ISLIDE.THEME" val="https://www.islide.cc;"/>
</p:tagLst>
</file>

<file path=ppt/theme/theme1.xml><?xml version="1.0" encoding="utf-8"?>
<a:theme xmlns:a="http://schemas.openxmlformats.org/drawingml/2006/main" name="Office Theme">
  <a:themeElements>
    <a:clrScheme name="Custom 6">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C2DFFD"/>
      </a:folHlink>
    </a:clrScheme>
    <a:fontScheme name="微软雅黑">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主题5">
  <a:themeElements>
    <a:clrScheme name="房利美">
      <a:dk1>
        <a:srgbClr val="000000"/>
      </a:dk1>
      <a:lt1>
        <a:srgbClr val="FFFFFF"/>
      </a:lt1>
      <a:dk2>
        <a:srgbClr val="768394"/>
      </a:dk2>
      <a:lt2>
        <a:srgbClr val="F0F0F0"/>
      </a:lt2>
      <a:accent1>
        <a:srgbClr val="3E81C3"/>
      </a:accent1>
      <a:accent2>
        <a:srgbClr val="14879E"/>
      </a:accent2>
      <a:accent3>
        <a:srgbClr val="3EA592"/>
      </a:accent3>
      <a:accent4>
        <a:srgbClr val="5066A2"/>
      </a:accent4>
      <a:accent5>
        <a:srgbClr val="5E5CA2"/>
      </a:accent5>
      <a:accent6>
        <a:srgbClr val="768394"/>
      </a:accent6>
      <a:hlink>
        <a:srgbClr val="4276AA"/>
      </a:hlink>
      <a:folHlink>
        <a:srgbClr val="BFBFBF"/>
      </a:folHlink>
    </a:clrScheme>
    <a:fontScheme name="Temp">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主题5" id="{B8EDB911-D765-4A7B-BBC7-40DBB672FBA6}" vid="{AECAB1C0-5DF6-436C-85E8-20094DBE11C0}"/>
    </a:ext>
  </a:extLst>
</a:theme>
</file>

<file path=ppt/theme/themeOverride1.xml><?xml version="1.0" encoding="utf-8"?>
<a:themeOverride xmlns:a="http://schemas.openxmlformats.org/drawingml/2006/main">
  <a:clrScheme name="房利美">
    <a:dk1>
      <a:srgbClr val="000000"/>
    </a:dk1>
    <a:lt1>
      <a:srgbClr val="FFFFFF"/>
    </a:lt1>
    <a:dk2>
      <a:srgbClr val="768394"/>
    </a:dk2>
    <a:lt2>
      <a:srgbClr val="F0F0F0"/>
    </a:lt2>
    <a:accent1>
      <a:srgbClr val="3E81C3"/>
    </a:accent1>
    <a:accent2>
      <a:srgbClr val="14879E"/>
    </a:accent2>
    <a:accent3>
      <a:srgbClr val="3EA592"/>
    </a:accent3>
    <a:accent4>
      <a:srgbClr val="5066A2"/>
    </a:accent4>
    <a:accent5>
      <a:srgbClr val="5E5CA2"/>
    </a:accent5>
    <a:accent6>
      <a:srgbClr val="768394"/>
    </a:accent6>
    <a:hlink>
      <a:srgbClr val="4276AA"/>
    </a:hlink>
    <a:folHlink>
      <a:srgbClr val="BFBFBF"/>
    </a:folHlink>
  </a:clrScheme>
</a:themeOverride>
</file>

<file path=ppt/theme/themeOverride10.xml><?xml version="1.0" encoding="utf-8"?>
<a:themeOverride xmlns:a="http://schemas.openxmlformats.org/drawingml/2006/main">
  <a:clrScheme name="房利美">
    <a:dk1>
      <a:srgbClr val="000000"/>
    </a:dk1>
    <a:lt1>
      <a:srgbClr val="FFFFFF"/>
    </a:lt1>
    <a:dk2>
      <a:srgbClr val="768394"/>
    </a:dk2>
    <a:lt2>
      <a:srgbClr val="F0F0F0"/>
    </a:lt2>
    <a:accent1>
      <a:srgbClr val="3E81C3"/>
    </a:accent1>
    <a:accent2>
      <a:srgbClr val="14879E"/>
    </a:accent2>
    <a:accent3>
      <a:srgbClr val="3EA592"/>
    </a:accent3>
    <a:accent4>
      <a:srgbClr val="5066A2"/>
    </a:accent4>
    <a:accent5>
      <a:srgbClr val="5E5CA2"/>
    </a:accent5>
    <a:accent6>
      <a:srgbClr val="768394"/>
    </a:accent6>
    <a:hlink>
      <a:srgbClr val="4276AA"/>
    </a:hlink>
    <a:folHlink>
      <a:srgbClr val="BFBFBF"/>
    </a:folHlink>
  </a:clrScheme>
</a:themeOverride>
</file>

<file path=ppt/theme/themeOverride2.xml><?xml version="1.0" encoding="utf-8"?>
<a:themeOverride xmlns:a="http://schemas.openxmlformats.org/drawingml/2006/main">
  <a:clrScheme name="房利美">
    <a:dk1>
      <a:srgbClr val="000000"/>
    </a:dk1>
    <a:lt1>
      <a:srgbClr val="FFFFFF"/>
    </a:lt1>
    <a:dk2>
      <a:srgbClr val="768394"/>
    </a:dk2>
    <a:lt2>
      <a:srgbClr val="F0F0F0"/>
    </a:lt2>
    <a:accent1>
      <a:srgbClr val="3E81C3"/>
    </a:accent1>
    <a:accent2>
      <a:srgbClr val="14879E"/>
    </a:accent2>
    <a:accent3>
      <a:srgbClr val="3EA592"/>
    </a:accent3>
    <a:accent4>
      <a:srgbClr val="5066A2"/>
    </a:accent4>
    <a:accent5>
      <a:srgbClr val="5E5CA2"/>
    </a:accent5>
    <a:accent6>
      <a:srgbClr val="768394"/>
    </a:accent6>
    <a:hlink>
      <a:srgbClr val="4276AA"/>
    </a:hlink>
    <a:folHlink>
      <a:srgbClr val="BFBFBF"/>
    </a:folHlink>
  </a:clrScheme>
</a:themeOverride>
</file>

<file path=ppt/theme/themeOverride3.xml><?xml version="1.0" encoding="utf-8"?>
<a:themeOverride xmlns:a="http://schemas.openxmlformats.org/drawingml/2006/main">
  <a:clrScheme name="房利美">
    <a:dk1>
      <a:srgbClr val="000000"/>
    </a:dk1>
    <a:lt1>
      <a:srgbClr val="FFFFFF"/>
    </a:lt1>
    <a:dk2>
      <a:srgbClr val="768394"/>
    </a:dk2>
    <a:lt2>
      <a:srgbClr val="F0F0F0"/>
    </a:lt2>
    <a:accent1>
      <a:srgbClr val="3E81C3"/>
    </a:accent1>
    <a:accent2>
      <a:srgbClr val="14879E"/>
    </a:accent2>
    <a:accent3>
      <a:srgbClr val="3EA592"/>
    </a:accent3>
    <a:accent4>
      <a:srgbClr val="5066A2"/>
    </a:accent4>
    <a:accent5>
      <a:srgbClr val="5E5CA2"/>
    </a:accent5>
    <a:accent6>
      <a:srgbClr val="768394"/>
    </a:accent6>
    <a:hlink>
      <a:srgbClr val="4276AA"/>
    </a:hlink>
    <a:folHlink>
      <a:srgbClr val="BFBFBF"/>
    </a:folHlink>
  </a:clrScheme>
</a:themeOverride>
</file>

<file path=ppt/theme/themeOverride4.xml><?xml version="1.0" encoding="utf-8"?>
<a:themeOverride xmlns:a="http://schemas.openxmlformats.org/drawingml/2006/main">
  <a:clrScheme name="房利美">
    <a:dk1>
      <a:srgbClr val="000000"/>
    </a:dk1>
    <a:lt1>
      <a:srgbClr val="FFFFFF"/>
    </a:lt1>
    <a:dk2>
      <a:srgbClr val="768394"/>
    </a:dk2>
    <a:lt2>
      <a:srgbClr val="F0F0F0"/>
    </a:lt2>
    <a:accent1>
      <a:srgbClr val="3E81C3"/>
    </a:accent1>
    <a:accent2>
      <a:srgbClr val="14879E"/>
    </a:accent2>
    <a:accent3>
      <a:srgbClr val="3EA592"/>
    </a:accent3>
    <a:accent4>
      <a:srgbClr val="5066A2"/>
    </a:accent4>
    <a:accent5>
      <a:srgbClr val="5E5CA2"/>
    </a:accent5>
    <a:accent6>
      <a:srgbClr val="768394"/>
    </a:accent6>
    <a:hlink>
      <a:srgbClr val="4276AA"/>
    </a:hlink>
    <a:folHlink>
      <a:srgbClr val="BFBFBF"/>
    </a:folHlink>
  </a:clrScheme>
</a:themeOverride>
</file>

<file path=ppt/theme/themeOverride5.xml><?xml version="1.0" encoding="utf-8"?>
<a:themeOverride xmlns:a="http://schemas.openxmlformats.org/drawingml/2006/main">
  <a:clrScheme name="房利美">
    <a:dk1>
      <a:srgbClr val="000000"/>
    </a:dk1>
    <a:lt1>
      <a:srgbClr val="FFFFFF"/>
    </a:lt1>
    <a:dk2>
      <a:srgbClr val="768394"/>
    </a:dk2>
    <a:lt2>
      <a:srgbClr val="F0F0F0"/>
    </a:lt2>
    <a:accent1>
      <a:srgbClr val="3E81C3"/>
    </a:accent1>
    <a:accent2>
      <a:srgbClr val="14879E"/>
    </a:accent2>
    <a:accent3>
      <a:srgbClr val="3EA592"/>
    </a:accent3>
    <a:accent4>
      <a:srgbClr val="5066A2"/>
    </a:accent4>
    <a:accent5>
      <a:srgbClr val="5E5CA2"/>
    </a:accent5>
    <a:accent6>
      <a:srgbClr val="768394"/>
    </a:accent6>
    <a:hlink>
      <a:srgbClr val="4276AA"/>
    </a:hlink>
    <a:folHlink>
      <a:srgbClr val="BFBFBF"/>
    </a:folHlink>
  </a:clrScheme>
</a:themeOverride>
</file>

<file path=ppt/theme/themeOverride6.xml><?xml version="1.0" encoding="utf-8"?>
<a:themeOverride xmlns:a="http://schemas.openxmlformats.org/drawingml/2006/main">
  <a:clrScheme name="房利美">
    <a:dk1>
      <a:srgbClr val="000000"/>
    </a:dk1>
    <a:lt1>
      <a:srgbClr val="FFFFFF"/>
    </a:lt1>
    <a:dk2>
      <a:srgbClr val="768394"/>
    </a:dk2>
    <a:lt2>
      <a:srgbClr val="F0F0F0"/>
    </a:lt2>
    <a:accent1>
      <a:srgbClr val="3E81C3"/>
    </a:accent1>
    <a:accent2>
      <a:srgbClr val="14879E"/>
    </a:accent2>
    <a:accent3>
      <a:srgbClr val="3EA592"/>
    </a:accent3>
    <a:accent4>
      <a:srgbClr val="5066A2"/>
    </a:accent4>
    <a:accent5>
      <a:srgbClr val="5E5CA2"/>
    </a:accent5>
    <a:accent6>
      <a:srgbClr val="768394"/>
    </a:accent6>
    <a:hlink>
      <a:srgbClr val="4276AA"/>
    </a:hlink>
    <a:folHlink>
      <a:srgbClr val="BFBFBF"/>
    </a:folHlink>
  </a:clrScheme>
</a:themeOverride>
</file>

<file path=ppt/theme/themeOverride7.xml><?xml version="1.0" encoding="utf-8"?>
<a:themeOverride xmlns:a="http://schemas.openxmlformats.org/drawingml/2006/main">
  <a:clrScheme name="房利美">
    <a:dk1>
      <a:srgbClr val="000000"/>
    </a:dk1>
    <a:lt1>
      <a:srgbClr val="FFFFFF"/>
    </a:lt1>
    <a:dk2>
      <a:srgbClr val="768394"/>
    </a:dk2>
    <a:lt2>
      <a:srgbClr val="F0F0F0"/>
    </a:lt2>
    <a:accent1>
      <a:srgbClr val="3E81C3"/>
    </a:accent1>
    <a:accent2>
      <a:srgbClr val="14879E"/>
    </a:accent2>
    <a:accent3>
      <a:srgbClr val="3EA592"/>
    </a:accent3>
    <a:accent4>
      <a:srgbClr val="5066A2"/>
    </a:accent4>
    <a:accent5>
      <a:srgbClr val="5E5CA2"/>
    </a:accent5>
    <a:accent6>
      <a:srgbClr val="768394"/>
    </a:accent6>
    <a:hlink>
      <a:srgbClr val="4276AA"/>
    </a:hlink>
    <a:folHlink>
      <a:srgbClr val="BFBFBF"/>
    </a:folHlink>
  </a:clrScheme>
</a:themeOverride>
</file>

<file path=ppt/theme/themeOverride8.xml><?xml version="1.0" encoding="utf-8"?>
<a:themeOverride xmlns:a="http://schemas.openxmlformats.org/drawingml/2006/main">
  <a:clrScheme name="房利美">
    <a:dk1>
      <a:srgbClr val="000000"/>
    </a:dk1>
    <a:lt1>
      <a:srgbClr val="FFFFFF"/>
    </a:lt1>
    <a:dk2>
      <a:srgbClr val="768394"/>
    </a:dk2>
    <a:lt2>
      <a:srgbClr val="F0F0F0"/>
    </a:lt2>
    <a:accent1>
      <a:srgbClr val="3E81C3"/>
    </a:accent1>
    <a:accent2>
      <a:srgbClr val="14879E"/>
    </a:accent2>
    <a:accent3>
      <a:srgbClr val="3EA592"/>
    </a:accent3>
    <a:accent4>
      <a:srgbClr val="5066A2"/>
    </a:accent4>
    <a:accent5>
      <a:srgbClr val="5E5CA2"/>
    </a:accent5>
    <a:accent6>
      <a:srgbClr val="768394"/>
    </a:accent6>
    <a:hlink>
      <a:srgbClr val="4276AA"/>
    </a:hlink>
    <a:folHlink>
      <a:srgbClr val="BFBFBF"/>
    </a:folHlink>
  </a:clrScheme>
</a:themeOverride>
</file>

<file path=ppt/theme/themeOverride9.xml><?xml version="1.0" encoding="utf-8"?>
<a:themeOverride xmlns:a="http://schemas.openxmlformats.org/drawingml/2006/main">
  <a:clrScheme name="房利美">
    <a:dk1>
      <a:srgbClr val="000000"/>
    </a:dk1>
    <a:lt1>
      <a:srgbClr val="FFFFFF"/>
    </a:lt1>
    <a:dk2>
      <a:srgbClr val="768394"/>
    </a:dk2>
    <a:lt2>
      <a:srgbClr val="F0F0F0"/>
    </a:lt2>
    <a:accent1>
      <a:srgbClr val="3E81C3"/>
    </a:accent1>
    <a:accent2>
      <a:srgbClr val="14879E"/>
    </a:accent2>
    <a:accent3>
      <a:srgbClr val="3EA592"/>
    </a:accent3>
    <a:accent4>
      <a:srgbClr val="5066A2"/>
    </a:accent4>
    <a:accent5>
      <a:srgbClr val="5E5CA2"/>
    </a:accent5>
    <a:accent6>
      <a:srgbClr val="768394"/>
    </a:accent6>
    <a:hlink>
      <a:srgbClr val="4276AA"/>
    </a:hlink>
    <a:folHlink>
      <a:srgbClr val="BFBFBF"/>
    </a:folHlink>
  </a:clrScheme>
</a:themeOverride>
</file>

<file path=docProps/app.xml><?xml version="1.0" encoding="utf-8"?>
<Properties xmlns="http://schemas.openxmlformats.org/officeDocument/2006/extended-properties" xmlns:vt="http://schemas.openxmlformats.org/officeDocument/2006/docPropsVTypes">
  <TotalTime>4945</TotalTime>
  <Words>6892</Words>
  <Application>Microsoft Office PowerPoint</Application>
  <PresentationFormat>宽屏</PresentationFormat>
  <Paragraphs>486</Paragraphs>
  <Slides>69</Slides>
  <Notes>0</Notes>
  <HiddenSlides>0</HiddenSlides>
  <MMClips>0</MMClips>
  <ScaleCrop>false</ScaleCrop>
  <HeadingPairs>
    <vt:vector size="8" baseType="variant">
      <vt:variant>
        <vt:lpstr>已用的字体</vt:lpstr>
      </vt:variant>
      <vt:variant>
        <vt:i4>4</vt:i4>
      </vt:variant>
      <vt:variant>
        <vt:lpstr>主题</vt:lpstr>
      </vt:variant>
      <vt:variant>
        <vt:i4>2</vt:i4>
      </vt:variant>
      <vt:variant>
        <vt:lpstr>嵌入 OLE 服务器</vt:lpstr>
      </vt:variant>
      <vt:variant>
        <vt:i4>1</vt:i4>
      </vt:variant>
      <vt:variant>
        <vt:lpstr>幻灯片标题</vt:lpstr>
      </vt:variant>
      <vt:variant>
        <vt:i4>69</vt:i4>
      </vt:variant>
    </vt:vector>
  </HeadingPairs>
  <TitlesOfParts>
    <vt:vector size="76" baseType="lpstr">
      <vt:lpstr>微软雅黑</vt:lpstr>
      <vt:lpstr>Arial</vt:lpstr>
      <vt:lpstr>Calibri</vt:lpstr>
      <vt:lpstr>Impact</vt:lpstr>
      <vt:lpstr>Office Theme</vt:lpstr>
      <vt:lpstr>主题5</vt:lpstr>
      <vt:lpstr>think-cell Slide</vt:lpstr>
      <vt:lpstr>区块链科普 进阶篇</vt:lpstr>
      <vt:lpstr>PowerPoint 演示文稿</vt:lpstr>
      <vt:lpstr>区块链的定义: 完整版</vt:lpstr>
      <vt:lpstr>哈希算法</vt:lpstr>
      <vt:lpstr>哈希算法（Hash Algorithm)</vt:lpstr>
      <vt:lpstr>哈希算法</vt:lpstr>
      <vt:lpstr>哈希算法</vt:lpstr>
      <vt:lpstr>哈希算法</vt:lpstr>
      <vt:lpstr>哈希算法</vt:lpstr>
      <vt:lpstr>区块与区块链的形成</vt:lpstr>
      <vt:lpstr>区块(可以百度搜：blockchain demo进行体验）</vt:lpstr>
      <vt:lpstr>区块 – 单个区块</vt:lpstr>
      <vt:lpstr>区块 – 单个区块</vt:lpstr>
      <vt:lpstr>区块 – 单个区块</vt:lpstr>
      <vt:lpstr>区块 – 形成区块链</vt:lpstr>
      <vt:lpstr>区块 – 形成区块链</vt:lpstr>
      <vt:lpstr>工作量证明与挖矿</vt:lpstr>
      <vt:lpstr>工作量证明与挖矿（引言）</vt:lpstr>
      <vt:lpstr>工作量证明与挖矿（引言）</vt:lpstr>
      <vt:lpstr>挖矿定义(可以百度搜：blockchain demo进行体验）</vt:lpstr>
      <vt:lpstr>工作量证明与挖矿</vt:lpstr>
      <vt:lpstr>工作量证明与挖矿</vt:lpstr>
      <vt:lpstr>工作量证明与挖矿：奖励机制 比特币</vt:lpstr>
      <vt:lpstr>工作量证明与挖矿补充知识点：矿机、矿场、矿池</vt:lpstr>
      <vt:lpstr>工作量证明与挖矿补充知识点：矿机、矿场、矿池</vt:lpstr>
      <vt:lpstr>工作量证明与挖矿补充知识点：矿机、矿场、矿池</vt:lpstr>
      <vt:lpstr>区块链：全流程梳理</vt:lpstr>
      <vt:lpstr>区块链：全流程梳理</vt:lpstr>
      <vt:lpstr>区块链：全流程梳理（以比特币为例）</vt:lpstr>
      <vt:lpstr>区块链：全流程梳理</vt:lpstr>
      <vt:lpstr>区块链：全流程梳理</vt:lpstr>
      <vt:lpstr>区块链：全流程梳理</vt:lpstr>
      <vt:lpstr>区块链：全流程梳理</vt:lpstr>
      <vt:lpstr>区块链：区块间的链接</vt:lpstr>
      <vt:lpstr>补充知识点：共识机制</vt:lpstr>
      <vt:lpstr>共识机制</vt:lpstr>
      <vt:lpstr>共识机制：工作量证明</vt:lpstr>
      <vt:lpstr>共识机制：股权证明</vt:lpstr>
      <vt:lpstr>共识机制：委托权益证明 </vt:lpstr>
      <vt:lpstr>补充知识点：非对称加密</vt:lpstr>
      <vt:lpstr>私钥和公钥</vt:lpstr>
      <vt:lpstr>私钥和公钥：信息传输</vt:lpstr>
      <vt:lpstr>私钥和公钥：电子签名</vt:lpstr>
      <vt:lpstr>私钥和公钥：比特币区块链 - 匿名账本</vt:lpstr>
      <vt:lpstr>私钥和公钥：比特币区块链 - 匿名账本</vt:lpstr>
      <vt:lpstr>私钥和公钥：比特币区块链 - 匿名账本</vt:lpstr>
      <vt:lpstr>私钥和公钥：比特币区块链 - 匿名账本</vt:lpstr>
      <vt:lpstr>私钥和公钥：比特币区块链 - 匿名账本</vt:lpstr>
      <vt:lpstr>私钥和公钥：比特币区块链 - 匿名账本</vt:lpstr>
      <vt:lpstr>私钥和公钥：比特币区块链 - 匿名账本</vt:lpstr>
      <vt:lpstr>补充知识点：双花问题 &amp; 比特币分叉</vt:lpstr>
      <vt:lpstr>双花问题：举例</vt:lpstr>
      <vt:lpstr>双花问题：举例</vt:lpstr>
      <vt:lpstr>双花问题：举例</vt:lpstr>
      <vt:lpstr>双花问题</vt:lpstr>
      <vt:lpstr>比特币分叉</vt:lpstr>
      <vt:lpstr>比特币分叉：历史比特币分叉</vt:lpstr>
      <vt:lpstr>补充知识点：不可能三角模型</vt:lpstr>
      <vt:lpstr>不可能三角模型</vt:lpstr>
      <vt:lpstr>不可能三角模型</vt:lpstr>
      <vt:lpstr>不可能三角模型</vt:lpstr>
      <vt:lpstr>不可能三角模型</vt:lpstr>
      <vt:lpstr>不可能三角模型</vt:lpstr>
      <vt:lpstr>不可能三角模型</vt:lpstr>
      <vt:lpstr>补充知识点：公链、联盟链、私链等</vt:lpstr>
      <vt:lpstr>公链、联盟链、私链</vt:lpstr>
      <vt:lpstr>节点与节点间的信息传播：P2P网络</vt:lpstr>
      <vt:lpstr>时间戳（可以理解为时间信息）</vt:lpstr>
      <vt:lpstr>Merkle树</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Zhixian Lin</dc:creator>
  <cp:lastModifiedBy>Wang Yutao</cp:lastModifiedBy>
  <cp:revision>181</cp:revision>
  <dcterms:created xsi:type="dcterms:W3CDTF">2021-06-28T09:22:16Z</dcterms:created>
  <dcterms:modified xsi:type="dcterms:W3CDTF">2021-07-27T15:18:34Z</dcterms:modified>
</cp:coreProperties>
</file>